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7"/>
  </p:notesMasterIdLst>
  <p:handoutMasterIdLst>
    <p:handoutMasterId r:id="rId30"/>
  </p:handoutMasterIdLst>
  <p:sldIdLst>
    <p:sldId id="357" r:id="rId3"/>
    <p:sldId id="273" r:id="rId4"/>
    <p:sldId id="309" r:id="rId5"/>
    <p:sldId id="479" r:id="rId6"/>
    <p:sldId id="458" r:id="rId8"/>
    <p:sldId id="459" r:id="rId9"/>
    <p:sldId id="480" r:id="rId10"/>
    <p:sldId id="502" r:id="rId11"/>
    <p:sldId id="387" r:id="rId12"/>
    <p:sldId id="390" r:id="rId13"/>
    <p:sldId id="407" r:id="rId14"/>
    <p:sldId id="406" r:id="rId15"/>
    <p:sldId id="460" r:id="rId16"/>
    <p:sldId id="405" r:id="rId17"/>
    <p:sldId id="391" r:id="rId18"/>
    <p:sldId id="461" r:id="rId19"/>
    <p:sldId id="392" r:id="rId20"/>
    <p:sldId id="408" r:id="rId21"/>
    <p:sldId id="436" r:id="rId22"/>
    <p:sldId id="409" r:id="rId23"/>
    <p:sldId id="481" r:id="rId24"/>
    <p:sldId id="440" r:id="rId25"/>
    <p:sldId id="330" r:id="rId26"/>
    <p:sldId id="386" r:id="rId27"/>
    <p:sldId id="441" r:id="rId28"/>
    <p:sldId id="355" r:id="rId29"/>
  </p:sldIdLst>
  <p:sldSz cx="12192000" cy="6858000"/>
  <p:notesSz cx="6858000" cy="9144000"/>
  <p:embeddedFontLst>
    <p:embeddedFont>
      <p:font typeface="微软雅黑" panose="020B0503020204020204" pitchFamily="34" charset="-122"/>
      <p:regular r:id="rId35"/>
    </p:embeddedFont>
    <p:embeddedFont>
      <p:font typeface="幼圆" panose="02010509060101010101" pitchFamily="49" charset="-122"/>
      <p:regular r:id="rId36"/>
    </p:embeddedFont>
    <p:embeddedFont>
      <p:font typeface="Calibri" panose="020F0502020204030204" charset="0"/>
      <p:regular r:id="rId37"/>
      <p:bold r:id="rId38"/>
      <p:italic r:id="rId39"/>
      <p:boldItalic r:id="rId40"/>
    </p:embeddedFont>
    <p:embeddedFont>
      <p:font typeface="Berlin Sans FB Demi" panose="020E0802020502020306" pitchFamily="34" charset="0"/>
      <p:bold r:id="rId41"/>
    </p:embeddedFont>
    <p:embeddedFont>
      <p:font typeface="Gulim" panose="020B0600000101010101" pitchFamily="34" charset="-127"/>
      <p:regular r:id="rId42"/>
    </p:embeddedFont>
  </p:embeddedFontLst>
  <p:custDataLst>
    <p:tags r:id="rId4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2" userDrawn="1">
          <p15:clr>
            <a:srgbClr val="A4A3A4"/>
          </p15:clr>
        </p15:guide>
        <p15:guide id="2" pos="3846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0A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394" autoAdjust="0"/>
  </p:normalViewPr>
  <p:slideViewPr>
    <p:cSldViewPr snapToGrid="0" showGuides="1">
      <p:cViewPr>
        <p:scale>
          <a:sx n="117" d="100"/>
          <a:sy n="117" d="100"/>
        </p:scale>
        <p:origin x="-318" y="72"/>
      </p:cViewPr>
      <p:guideLst>
        <p:guide orient="horz" pos="2192"/>
        <p:guide pos="384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3" Type="http://schemas.openxmlformats.org/officeDocument/2006/relationships/tags" Target="tags/tag18.xml"/><Relationship Id="rId42" Type="http://schemas.openxmlformats.org/officeDocument/2006/relationships/font" Target="fonts/font8.fntdata"/><Relationship Id="rId41" Type="http://schemas.openxmlformats.org/officeDocument/2006/relationships/font" Target="fonts/font7.fntdata"/><Relationship Id="rId40" Type="http://schemas.openxmlformats.org/officeDocument/2006/relationships/font" Target="fonts/font6.fntdata"/><Relationship Id="rId4" Type="http://schemas.openxmlformats.org/officeDocument/2006/relationships/slide" Target="slides/slide2.xml"/><Relationship Id="rId39" Type="http://schemas.openxmlformats.org/officeDocument/2006/relationships/font" Target="fonts/font5.fntdata"/><Relationship Id="rId38" Type="http://schemas.openxmlformats.org/officeDocument/2006/relationships/font" Target="fonts/font4.fntdata"/><Relationship Id="rId37" Type="http://schemas.openxmlformats.org/officeDocument/2006/relationships/font" Target="fonts/font3.fntdata"/><Relationship Id="rId36" Type="http://schemas.openxmlformats.org/officeDocument/2006/relationships/font" Target="fonts/font2.fntdata"/><Relationship Id="rId35" Type="http://schemas.openxmlformats.org/officeDocument/2006/relationships/font" Target="fonts/font1.fntdata"/><Relationship Id="rId34" Type="http://schemas.openxmlformats.org/officeDocument/2006/relationships/commentAuthors" Target="commentAuthors.xml"/><Relationship Id="rId33" Type="http://schemas.openxmlformats.org/officeDocument/2006/relationships/tableStyles" Target="tableStyles.xml"/><Relationship Id="rId32" Type="http://schemas.openxmlformats.org/officeDocument/2006/relationships/viewProps" Target="viewProps.xml"/><Relationship Id="rId31" Type="http://schemas.openxmlformats.org/officeDocument/2006/relationships/presProps" Target="presProps.xml"/><Relationship Id="rId30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188E57-AF26-4FA1-B576-B58FC88565B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188E57-AF26-4FA1-B576-B58FC88565B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188E57-AF26-4FA1-B576-B58FC88565B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188E57-AF26-4FA1-B576-B58FC88565B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rgbClr val="A0CB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 userDrawn="1"/>
        </p:nvSpPr>
        <p:spPr>
          <a:xfrm>
            <a:off x="0" y="0"/>
            <a:ext cx="12192000" cy="3429001"/>
          </a:xfrm>
          <a:prstGeom prst="rect">
            <a:avLst/>
          </a:prstGeom>
          <a:solidFill>
            <a:srgbClr val="FAD3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: 圆角 6"/>
          <p:cNvSpPr/>
          <p:nvPr userDrawn="1"/>
        </p:nvSpPr>
        <p:spPr>
          <a:xfrm>
            <a:off x="270113" y="191067"/>
            <a:ext cx="11721068" cy="6480628"/>
          </a:xfrm>
          <a:prstGeom prst="roundRect">
            <a:avLst>
              <a:gd name="adj" fmla="val 3785"/>
            </a:avLst>
          </a:prstGeom>
          <a:solidFill>
            <a:schemeClr val="bg1"/>
          </a:solidFill>
          <a:ln w="19304">
            <a:solidFill>
              <a:srgbClr val="727272"/>
            </a:solidFill>
          </a:ln>
          <a:effectLst>
            <a:outerShdw blurRad="1397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-454808" y="596900"/>
            <a:ext cx="3405971" cy="5562600"/>
          </a:xfrm>
          <a:prstGeom prst="rect">
            <a:avLst/>
          </a:prstGeom>
          <a:effectLst/>
        </p:spPr>
      </p:pic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b2"/>
          <p:cNvPicPr>
            <a:picLocks noChangeAspect="1"/>
          </p:cNvPicPr>
          <p:nvPr/>
        </p:nvPicPr>
        <p:blipFill>
          <a:blip r:embed="rId2"/>
          <a:srcRect r="63907" b="22653"/>
          <a:stretch>
            <a:fillRect/>
          </a:stretch>
        </p:blipFill>
        <p:spPr>
          <a:xfrm>
            <a:off x="11215688" y="4033838"/>
            <a:ext cx="985837" cy="2805112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5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2897717" y="2566988"/>
            <a:ext cx="7465483" cy="576262"/>
          </a:xfrm>
        </p:spPr>
        <p:txBody>
          <a:bodyPr lIns="90170" tIns="46990" rIns="90170" bIns="46990">
            <a:normAutofit/>
          </a:bodyPr>
          <a:lstStyle>
            <a:lvl1pPr algn="ctr">
              <a:defRPr sz="4000">
                <a:solidFill>
                  <a:srgbClr val="474E52"/>
                </a:solidFill>
              </a:defRPr>
            </a:lvl1pPr>
          </a:lstStyle>
          <a:p>
            <a:pPr lvl="0"/>
            <a:r>
              <a:rPr lang="zh-CN" altLang="en-US" noProof="0" dirty="0" smtClean="0">
                <a:sym typeface="Arial" panose="020B0604020202020204" pitchFamily="34" charset="0"/>
              </a:rPr>
              <a:t>编辑标题</a:t>
            </a:r>
            <a:endParaRPr lang="zh-CN" altLang="zh-CN" noProof="0" dirty="0" smtClean="0">
              <a:sym typeface="Arial" panose="020B0604020202020204" pitchFamily="34" charset="0"/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897717" y="3357563"/>
            <a:ext cx="7465483" cy="431800"/>
          </a:xfrm>
        </p:spPr>
        <p:txBody>
          <a:bodyPr anchor="ctr">
            <a:normAutofit/>
          </a:bodyPr>
          <a:lstStyle>
            <a:lvl1pPr algn="ctr">
              <a:defRPr sz="3200">
                <a:solidFill>
                  <a:srgbClr val="474E52"/>
                </a:solidFill>
              </a:defRPr>
            </a:lvl1pPr>
          </a:lstStyle>
          <a:p>
            <a:pPr lvl="0"/>
            <a:r>
              <a:rPr lang="zh-CN" altLang="zh-CN" noProof="0" dirty="0" smtClean="0">
                <a:sym typeface="Arial" panose="020B0604020202020204" pitchFamily="34" charset="0"/>
              </a:rPr>
              <a:t>单击此处编辑母版副标题样式</a:t>
            </a:r>
            <a:endParaRPr lang="zh-CN" altLang="zh-CN" noProof="0" dirty="0" smtClean="0">
              <a:sym typeface="Arial" panose="020B0604020202020204" pitchFamily="34" charset="0"/>
            </a:endParaRP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/>
          <a:p>
            <a:fld id="{BECE1962-2E07-4986-9530-9B9C1DA0450A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/>
          <a:p>
            <a:fld id="{07459E9C-D3C6-4515-99A0-01A69CEF9CD6}" type="slidenum">
              <a:rPr lang="zh-CN" altLang="en-US" smtClean="0"/>
            </a:fld>
            <a:endParaRPr lang="zh-CN" altLang="en-US"/>
          </a:p>
        </p:txBody>
      </p:sp>
      <p:pic>
        <p:nvPicPr>
          <p:cNvPr id="8" name="内容占位符 5121" descr="ballo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520825" y="1172845"/>
            <a:ext cx="680085" cy="881380"/>
          </a:xfrm>
          <a:prstGeom prst="rect">
            <a:avLst/>
          </a:prstGeom>
          <a:ln w="9525">
            <a:noFill/>
            <a:miter/>
          </a:ln>
        </p:spPr>
      </p:pic>
      <p:pic>
        <p:nvPicPr>
          <p:cNvPr id="9" name="内容占位符 5121" descr="ballo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7642073" flipH="1">
            <a:off x="9609220" y="348765"/>
            <a:ext cx="1101559" cy="1427603"/>
          </a:xfrm>
          <a:prstGeom prst="rect">
            <a:avLst/>
          </a:prstGeom>
          <a:ln w="9525">
            <a:noFill/>
            <a:miter/>
          </a:ln>
        </p:spPr>
      </p:pic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6" Type="http://schemas.openxmlformats.org/officeDocument/2006/relationships/theme" Target="../theme/theme1.xml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 hidden="1"/>
          <p:cNvPicPr/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8.png"/><Relationship Id="rId1" Type="http://schemas.openxmlformats.org/officeDocument/2006/relationships/tags" Target="../tags/tag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5.xml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6.xml"/><Relationship Id="rId8" Type="http://schemas.openxmlformats.org/officeDocument/2006/relationships/slideLayout" Target="../slideLayouts/slideLayout4.xml"/><Relationship Id="rId7" Type="http://schemas.openxmlformats.org/officeDocument/2006/relationships/tags" Target="../tags/tag1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3" Type="http://schemas.openxmlformats.org/officeDocument/2006/relationships/tags" Target="../tags/tag16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.xml"/><Relationship Id="rId7" Type="http://schemas.openxmlformats.org/officeDocument/2006/relationships/image" Target="../media/image11.png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.xml"/><Relationship Id="rId8" Type="http://schemas.openxmlformats.org/officeDocument/2006/relationships/slideLayout" Target="../slideLayouts/slideLayout4.xml"/><Relationship Id="rId7" Type="http://schemas.openxmlformats.org/officeDocument/2006/relationships/tags" Target="../tags/tag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3" Type="http://schemas.openxmlformats.org/officeDocument/2006/relationships/tags" Target="../tags/tag1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2.xml"/><Relationship Id="rId8" Type="http://schemas.openxmlformats.org/officeDocument/2006/relationships/slideLayout" Target="../slideLayouts/slideLayout4.xml"/><Relationship Id="rId7" Type="http://schemas.openxmlformats.org/officeDocument/2006/relationships/tags" Target="../tags/tag6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3" Type="http://schemas.openxmlformats.org/officeDocument/2006/relationships/tags" Target="../tags/tag5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3.xml"/><Relationship Id="rId8" Type="http://schemas.openxmlformats.org/officeDocument/2006/relationships/slideLayout" Target="../slideLayouts/slideLayout4.xml"/><Relationship Id="rId7" Type="http://schemas.openxmlformats.org/officeDocument/2006/relationships/tags" Target="../tags/tag8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3" Type="http://schemas.openxmlformats.org/officeDocument/2006/relationships/tags" Target="../tags/tag7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423508" y="1419909"/>
            <a:ext cx="7344985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Unit 2 How often do you exercise?</a:t>
            </a:r>
            <a:endParaRPr lang="en-US" altLang="zh-C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472937" y="3898174"/>
            <a:ext cx="5435354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zh-CN" altLang="en-US" sz="2000">
                <a:latin typeface="微软雅黑" panose="020B0503020204020204" pitchFamily="34" charset="-122"/>
              </a:rPr>
              <a:t>人教版 英语 八年级上册</a:t>
            </a:r>
            <a:endParaRPr lang="zh-CN" altLang="en-US" sz="2000">
              <a:latin typeface="微软雅黑" panose="020B0503020204020204" pitchFamily="34" charset="-122"/>
            </a:endParaRPr>
          </a:p>
        </p:txBody>
      </p:sp>
      <p:sp>
        <p:nvSpPr>
          <p:cNvPr id="5" name="前凸带形 4"/>
          <p:cNvSpPr/>
          <p:nvPr/>
        </p:nvSpPr>
        <p:spPr>
          <a:xfrm>
            <a:off x="2028825" y="2693670"/>
            <a:ext cx="8323580" cy="765175"/>
          </a:xfrm>
          <a:prstGeom prst="ribbon">
            <a:avLst/>
          </a:prstGeom>
          <a:solidFill>
            <a:schemeClr val="accent5">
              <a:lumMod val="40000"/>
              <a:lumOff val="60000"/>
            </a:schemeClr>
          </a:solidFill>
          <a:ln w="12700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Section A Grammar Focus-3c</a:t>
            </a:r>
            <a:endParaRPr lang="en-US" altLang="zh-CN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: 圆角 4"/>
          <p:cNvSpPr/>
          <p:nvPr/>
        </p:nvSpPr>
        <p:spPr>
          <a:xfrm>
            <a:off x="526415" y="781050"/>
            <a:ext cx="2855595" cy="584835"/>
          </a:xfrm>
          <a:prstGeom prst="roundRect">
            <a:avLst/>
          </a:prstGeom>
          <a:solidFill>
            <a:srgbClr val="FFD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频度副词的种类</a:t>
            </a:r>
            <a:endParaRPr lang="zh-CN" altLang="en-US" sz="2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02777" y="150337"/>
            <a:ext cx="269430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Grammar Focus</a:t>
            </a:r>
            <a:endParaRPr lang="zh-CN" alt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文本框 23"/>
          <p:cNvSpPr txBox="1">
            <a:spLocks noChangeArrowheads="1"/>
          </p:cNvSpPr>
          <p:nvPr/>
        </p:nvSpPr>
        <p:spPr bwMode="auto">
          <a:xfrm>
            <a:off x="1943099" y="1644015"/>
            <a:ext cx="9584871" cy="737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Wingdings 2" panose="05020102010507070707" pitchFamily="18" charset="2"/>
              <a:buChar char="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b="1" dirty="0">
                <a:latin typeface="微软雅黑" panose="020B0503020204020204" pitchFamily="34" charset="-122"/>
                <a:cs typeface="Times New Roman" panose="02020603050405020304" pitchFamily="18" charset="0"/>
              </a:rPr>
              <a:t>不表示具体次数的频度副词（按频率从高到低排列）</a:t>
            </a:r>
            <a:endParaRPr lang="zh-CN" altLang="en-US" b="1" dirty="0">
              <a:latin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376680" y="2496820"/>
            <a:ext cx="2081530" cy="754380"/>
          </a:xfrm>
          <a:prstGeom prst="rect">
            <a:avLst/>
          </a:prstGeom>
          <a:noFill/>
          <a:ln>
            <a:solidFill>
              <a:srgbClr val="A1C4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r>
              <a:rPr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always (100%)</a:t>
            </a:r>
            <a:endParaRPr lang="en-US" altLang="zh-CN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/>
            <a:r>
              <a:rPr lang="zh-CN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总数</a:t>
            </a:r>
            <a:endParaRPr lang="zh-CN" altLang="zh-CN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105910" y="2496820"/>
            <a:ext cx="2065655" cy="754380"/>
          </a:xfrm>
          <a:prstGeom prst="rect">
            <a:avLst/>
          </a:prstGeom>
          <a:noFill/>
          <a:ln>
            <a:solidFill>
              <a:srgbClr val="A1C4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r>
              <a:rPr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almost always</a:t>
            </a:r>
            <a:endParaRPr lang="en-US" altLang="zh-CN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/>
            <a:r>
              <a:rPr lang="zh-CN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几乎总是</a:t>
            </a:r>
            <a:endParaRPr lang="zh-CN" altLang="zh-CN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774815" y="2496820"/>
            <a:ext cx="1548765" cy="754380"/>
          </a:xfrm>
          <a:prstGeom prst="rect">
            <a:avLst/>
          </a:prstGeom>
          <a:noFill/>
          <a:ln>
            <a:solidFill>
              <a:srgbClr val="A1C4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r>
              <a:rPr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usually</a:t>
            </a:r>
            <a:endParaRPr lang="en-US" altLang="zh-CN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/>
            <a:r>
              <a:rPr lang="zh-CN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通常</a:t>
            </a:r>
            <a:endParaRPr lang="zh-CN" altLang="zh-CN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9150350" y="2496820"/>
            <a:ext cx="1619250" cy="754380"/>
          </a:xfrm>
          <a:prstGeom prst="rect">
            <a:avLst/>
          </a:prstGeom>
          <a:noFill/>
          <a:ln>
            <a:solidFill>
              <a:srgbClr val="A1C4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r>
              <a:rPr lang="en-US" altLang="zh-CN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often</a:t>
            </a:r>
            <a:endParaRPr lang="en-US" altLang="zh-CN" sz="200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/>
            <a:r>
              <a:rPr lang="zh-CN" altLang="zh-CN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经常</a:t>
            </a:r>
            <a:endParaRPr lang="zh-CN" altLang="zh-CN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376680" y="3514725"/>
            <a:ext cx="2065655" cy="754380"/>
          </a:xfrm>
          <a:prstGeom prst="rect">
            <a:avLst/>
          </a:prstGeom>
          <a:noFill/>
          <a:ln>
            <a:solidFill>
              <a:srgbClr val="A1C4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r>
              <a:rPr lang="en-US" altLang="zh-CN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sometimes</a:t>
            </a:r>
            <a:endParaRPr lang="en-US" altLang="zh-CN" sz="240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/>
            <a:r>
              <a:rPr lang="zh-CN" altLang="zh-CN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有时</a:t>
            </a:r>
            <a:endParaRPr lang="zh-CN" altLang="zh-CN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105910" y="3514725"/>
            <a:ext cx="2749550" cy="754380"/>
          </a:xfrm>
          <a:prstGeom prst="rect">
            <a:avLst/>
          </a:prstGeom>
          <a:noFill/>
          <a:ln>
            <a:solidFill>
              <a:srgbClr val="A1C4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r>
              <a:rPr lang="en-US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hardly ever(seldom)</a:t>
            </a:r>
            <a:endParaRPr lang="en-US" sz="240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/>
            <a:r>
              <a:rPr lang="zh-CN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几乎从不（很少）</a:t>
            </a:r>
            <a:endParaRPr lang="zh-CN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7510145" y="3514725"/>
            <a:ext cx="1821815" cy="754380"/>
          </a:xfrm>
          <a:prstGeom prst="rect">
            <a:avLst/>
          </a:prstGeom>
          <a:noFill/>
          <a:ln>
            <a:solidFill>
              <a:srgbClr val="A1C4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r>
              <a:rPr lang="en-US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never(0%)</a:t>
            </a:r>
            <a:endParaRPr lang="en-US" sz="240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/>
            <a:r>
              <a:rPr lang="zh-CN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从不</a:t>
            </a:r>
            <a:endParaRPr lang="zh-CN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3580765" y="2622550"/>
            <a:ext cx="6851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</a:rPr>
              <a:t>&gt;</a:t>
            </a:r>
            <a:endParaRPr lang="zh-CN" altLang="en-US" sz="32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6275070" y="2622550"/>
            <a:ext cx="6851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</a:rPr>
              <a:t>&gt;</a:t>
            </a:r>
            <a:endParaRPr lang="zh-CN" altLang="en-US" sz="32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8465185" y="2622550"/>
            <a:ext cx="6851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</a:rPr>
              <a:t>&gt;</a:t>
            </a:r>
            <a:endParaRPr lang="zh-CN" altLang="en-US" sz="32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580765" y="3624580"/>
            <a:ext cx="6851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</a:rPr>
              <a:t>&gt;</a:t>
            </a:r>
            <a:endParaRPr lang="zh-CN" altLang="en-US" sz="32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6966585" y="3624580"/>
            <a:ext cx="6851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</a:rPr>
              <a:t>&gt;</a:t>
            </a:r>
            <a:endParaRPr lang="zh-CN" altLang="en-US" sz="32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1" name="文本框 23"/>
          <p:cNvSpPr txBox="1">
            <a:spLocks noChangeArrowheads="1"/>
          </p:cNvSpPr>
          <p:nvPr/>
        </p:nvSpPr>
        <p:spPr bwMode="auto">
          <a:xfrm>
            <a:off x="1316355" y="4523740"/>
            <a:ext cx="6416783" cy="1383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Wingdings 2" panose="05020102010507070707" pitchFamily="18" charset="2"/>
              <a:buChar char="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9pPr>
          </a:lstStyle>
          <a:p>
            <a:pPr marL="342900" indent="-34290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zh-CN">
                <a:cs typeface="Times New Roman" panose="02020603050405020304" pitchFamily="18" charset="0"/>
              </a:rPr>
              <a:t>We </a:t>
            </a:r>
            <a:r>
              <a:rPr lang="en-US" altLang="zh-CN">
                <a:solidFill>
                  <a:srgbClr val="FF0000"/>
                </a:solidFill>
                <a:cs typeface="Times New Roman" panose="02020603050405020304" pitchFamily="18" charset="0"/>
              </a:rPr>
              <a:t>often</a:t>
            </a:r>
            <a:r>
              <a:rPr lang="en-US" altLang="zh-CN">
                <a:cs typeface="Times New Roman" panose="02020603050405020304" pitchFamily="18" charset="0"/>
              </a:rPr>
              <a:t> play basketball after school.</a:t>
            </a:r>
            <a:endParaRPr lang="en-US" altLang="zh-CN"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zh-CN">
                <a:cs typeface="Times New Roman" panose="02020603050405020304" pitchFamily="18" charset="0"/>
              </a:rPr>
              <a:t>He is </a:t>
            </a:r>
            <a:r>
              <a:rPr lang="en-US" altLang="zh-CN">
                <a:solidFill>
                  <a:srgbClr val="FF0000"/>
                </a:solidFill>
                <a:cs typeface="Times New Roman" panose="02020603050405020304" pitchFamily="18" charset="0"/>
              </a:rPr>
              <a:t>never</a:t>
            </a:r>
            <a:r>
              <a:rPr lang="en-US" altLang="zh-CN">
                <a:cs typeface="Times New Roman" panose="02020603050405020304" pitchFamily="18" charset="0"/>
              </a:rPr>
              <a:t> late for class.</a:t>
            </a:r>
            <a:endParaRPr lang="en-US" altLang="zh-CN"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376680" y="1752283"/>
            <a:ext cx="508000" cy="444500"/>
          </a:xfrm>
          <a:prstGeom prst="rect">
            <a:avLst/>
          </a:pr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9pPr>
          </a:lstStyle>
          <a:p>
            <a:pPr algn="ctr">
              <a:defRPr/>
            </a:pPr>
            <a:r>
              <a:rPr lang="en-US" altLang="zh-CN" sz="2400">
                <a:solidFill>
                  <a:srgbClr val="FFFFFF"/>
                </a:solidFill>
                <a:latin typeface="微软雅黑" panose="020B0503020204020204" pitchFamily="34" charset="-122"/>
                <a:ea typeface="宋体" panose="02010600030101010101" pitchFamily="2" charset="-122"/>
              </a:rPr>
              <a:t>1</a:t>
            </a:r>
            <a:endParaRPr lang="zh-CN" altLang="en-US" sz="2400">
              <a:solidFill>
                <a:srgbClr val="FFFFFF"/>
              </a:solidFill>
              <a:latin typeface="微软雅黑" panose="020B0503020204020204" pitchFamily="34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7" grpId="0" animBg="1"/>
      <p:bldP spid="7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: 圆角 4"/>
          <p:cNvSpPr/>
          <p:nvPr/>
        </p:nvSpPr>
        <p:spPr>
          <a:xfrm>
            <a:off x="527050" y="764540"/>
            <a:ext cx="2724785" cy="584835"/>
          </a:xfrm>
          <a:prstGeom prst="roundRect">
            <a:avLst/>
          </a:prstGeom>
          <a:solidFill>
            <a:srgbClr val="FFD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频度副词的位置</a:t>
            </a:r>
            <a:endParaRPr lang="zh-CN" altLang="en-US" sz="2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02777" y="150337"/>
            <a:ext cx="269430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Grammar Focus</a:t>
            </a:r>
            <a:endParaRPr lang="zh-CN" alt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文本框 23"/>
          <p:cNvSpPr txBox="1">
            <a:spLocks noChangeArrowheads="1"/>
          </p:cNvSpPr>
          <p:nvPr/>
        </p:nvSpPr>
        <p:spPr bwMode="auto">
          <a:xfrm>
            <a:off x="4441189" y="3323141"/>
            <a:ext cx="6916214" cy="737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Wingdings 2" panose="05020102010507070707" pitchFamily="18" charset="2"/>
              <a:buChar char="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9pPr>
          </a:lstStyle>
          <a:p>
            <a:pPr marL="342900" indent="-34290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zh-CN">
                <a:cs typeface="Times New Roman" panose="02020603050405020304" pitchFamily="18" charset="0"/>
              </a:rPr>
              <a:t>I</a:t>
            </a:r>
            <a:r>
              <a:rPr lang="en-US" altLang="zh-CN" u="sng">
                <a:cs typeface="Times New Roman" panose="02020603050405020304" pitchFamily="18" charset="0"/>
              </a:rPr>
              <a:t>’m</a:t>
            </a:r>
            <a:r>
              <a:rPr lang="en-US" altLang="zh-CN">
                <a:cs typeface="Times New Roman" panose="02020603050405020304" pitchFamily="18" charset="0"/>
              </a:rPr>
              <a:t> </a:t>
            </a:r>
            <a:r>
              <a:rPr lang="en-US" altLang="zh-CN">
                <a:solidFill>
                  <a:srgbClr val="FF0000"/>
                </a:solidFill>
                <a:cs typeface="Times New Roman" panose="02020603050405020304" pitchFamily="18" charset="0"/>
              </a:rPr>
              <a:t>always</a:t>
            </a:r>
            <a:r>
              <a:rPr lang="en-US" altLang="zh-CN">
                <a:cs typeface="Times New Roman" panose="02020603050405020304" pitchFamily="18" charset="0"/>
              </a:rPr>
              <a:t> happy to see her.</a:t>
            </a:r>
            <a:endParaRPr lang="en-US" altLang="zh-CN">
              <a:cs typeface="Times New Roman" panose="02020603050405020304" pitchFamily="18" charset="0"/>
            </a:endParaRPr>
          </a:p>
        </p:txBody>
      </p:sp>
      <p:sp>
        <p:nvSpPr>
          <p:cNvPr id="9" name="文本框 23"/>
          <p:cNvSpPr txBox="1">
            <a:spLocks noChangeArrowheads="1"/>
          </p:cNvSpPr>
          <p:nvPr/>
        </p:nvSpPr>
        <p:spPr bwMode="auto">
          <a:xfrm>
            <a:off x="3913063" y="1793250"/>
            <a:ext cx="3227202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Wingdings 2" panose="05020102010507070707" pitchFamily="18" charset="2"/>
              <a:buChar char="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9pPr>
          </a:lstStyle>
          <a:p>
            <a:pPr algn="ctr" fontAlgn="auto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cs typeface="Times New Roman" panose="02020603050405020304" pitchFamily="18" charset="0"/>
              </a:rPr>
              <a:t>实义动词之前</a:t>
            </a:r>
            <a:endParaRPr lang="zh-CN" altLang="zh-CN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0" name="文本框 23"/>
          <p:cNvSpPr txBox="1">
            <a:spLocks noChangeArrowheads="1"/>
          </p:cNvSpPr>
          <p:nvPr/>
        </p:nvSpPr>
        <p:spPr bwMode="auto">
          <a:xfrm>
            <a:off x="1004208" y="3393440"/>
            <a:ext cx="2351768" cy="5835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Wingdings 2" panose="05020102010507070707" pitchFamily="18" charset="2"/>
              <a:buChar char="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9pPr>
          </a:lstStyle>
          <a:p>
            <a:pPr algn="ctr" fontAlgn="auto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3200" dirty="0">
                <a:latin typeface="微软雅黑" panose="020B0503020204020204" pitchFamily="34" charset="-122"/>
                <a:cs typeface="Times New Roman" panose="02020603050405020304" pitchFamily="18" charset="0"/>
              </a:rPr>
              <a:t>频度副词</a:t>
            </a:r>
            <a:endParaRPr lang="zh-CN" altLang="en-US" sz="3200" dirty="0">
              <a:solidFill>
                <a:srgbClr val="FF0000"/>
              </a:solidFill>
              <a:latin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1" name="文本框 23"/>
          <p:cNvSpPr txBox="1">
            <a:spLocks noChangeArrowheads="1"/>
          </p:cNvSpPr>
          <p:nvPr/>
        </p:nvSpPr>
        <p:spPr bwMode="auto">
          <a:xfrm>
            <a:off x="4319905" y="2947205"/>
            <a:ext cx="6840705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Wingdings 2" panose="05020102010507070707" pitchFamily="18" charset="2"/>
              <a:buChar char="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9pPr>
          </a:lstStyle>
          <a:p>
            <a:pPr fontAlgn="auto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be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动词、助动词、情态动词之后</a:t>
            </a:r>
            <a:endParaRPr lang="zh-CN" altLang="en-US" dirty="0">
              <a:solidFill>
                <a:schemeClr val="tx1">
                  <a:lumMod val="95000"/>
                  <a:lumOff val="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12" name="文本框 23"/>
          <p:cNvSpPr txBox="1">
            <a:spLocks noChangeArrowheads="1"/>
          </p:cNvSpPr>
          <p:nvPr/>
        </p:nvSpPr>
        <p:spPr bwMode="auto">
          <a:xfrm>
            <a:off x="4319904" y="4494075"/>
            <a:ext cx="8238175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Wingdings 2" panose="05020102010507070707" pitchFamily="18" charset="2"/>
              <a:buChar char="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9pPr>
          </a:lstStyle>
          <a:p>
            <a:pPr fontAlgn="auto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有时为了强调，频度副词也可位于句首。</a:t>
            </a:r>
            <a:endParaRPr lang="zh-CN" altLang="zh-CN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3" name="文本框 23"/>
          <p:cNvSpPr txBox="1">
            <a:spLocks noChangeArrowheads="1"/>
          </p:cNvSpPr>
          <p:nvPr/>
        </p:nvSpPr>
        <p:spPr bwMode="auto">
          <a:xfrm>
            <a:off x="4427219" y="2223408"/>
            <a:ext cx="9181493" cy="737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Wingdings 2" panose="05020102010507070707" pitchFamily="18" charset="2"/>
              <a:buChar char="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9pPr>
          </a:lstStyle>
          <a:p>
            <a:pPr marL="342900" indent="-34290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zh-CN" dirty="0">
                <a:cs typeface="Times New Roman" panose="02020603050405020304" pitchFamily="18" charset="0"/>
              </a:rPr>
              <a:t>She </a:t>
            </a:r>
            <a:r>
              <a:rPr lang="en-US" altLang="zh-CN" dirty="0">
                <a:solidFill>
                  <a:srgbClr val="FF0000"/>
                </a:solidFill>
                <a:cs typeface="Times New Roman" panose="02020603050405020304" pitchFamily="18" charset="0"/>
              </a:rPr>
              <a:t>always</a:t>
            </a:r>
            <a:r>
              <a:rPr lang="en-US" altLang="zh-CN" dirty="0">
                <a:cs typeface="Times New Roman" panose="02020603050405020304" pitchFamily="18" charset="0"/>
              </a:rPr>
              <a:t> </a:t>
            </a:r>
            <a:r>
              <a:rPr lang="en-US" altLang="zh-CN" u="sng" dirty="0">
                <a:cs typeface="Times New Roman" panose="02020603050405020304" pitchFamily="18" charset="0"/>
              </a:rPr>
              <a:t>goes</a:t>
            </a:r>
            <a:r>
              <a:rPr lang="en-US" altLang="zh-CN" dirty="0">
                <a:cs typeface="Times New Roman" panose="02020603050405020304" pitchFamily="18" charset="0"/>
              </a:rPr>
              <a:t> to school by bus.</a:t>
            </a:r>
            <a:endParaRPr lang="en-US" altLang="zh-CN" dirty="0">
              <a:cs typeface="Times New Roman" panose="02020603050405020304" pitchFamily="18" charset="0"/>
            </a:endParaRPr>
          </a:p>
        </p:txBody>
      </p:sp>
      <p:sp>
        <p:nvSpPr>
          <p:cNvPr id="15" name="文本框 23"/>
          <p:cNvSpPr txBox="1">
            <a:spLocks noChangeArrowheads="1"/>
          </p:cNvSpPr>
          <p:nvPr/>
        </p:nvSpPr>
        <p:spPr bwMode="auto">
          <a:xfrm>
            <a:off x="4436745" y="4855661"/>
            <a:ext cx="8506287" cy="737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Wingdings 2" panose="05020102010507070707" pitchFamily="18" charset="2"/>
              <a:buChar char="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9pPr>
          </a:lstStyle>
          <a:p>
            <a:pPr marL="342900" indent="-34290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zh-CN" dirty="0">
                <a:solidFill>
                  <a:srgbClr val="FF0000"/>
                </a:solidFill>
                <a:cs typeface="Times New Roman" panose="02020603050405020304" pitchFamily="18" charset="0"/>
              </a:rPr>
              <a:t>Sometimes</a:t>
            </a:r>
            <a:r>
              <a:rPr lang="en-US" altLang="zh-CN" dirty="0">
                <a:cs typeface="Times New Roman" panose="02020603050405020304" pitchFamily="18" charset="0"/>
              </a:rPr>
              <a:t> </a:t>
            </a:r>
            <a:r>
              <a:rPr lang="en-US" altLang="zh-CN" u="sng" dirty="0">
                <a:cs typeface="Times New Roman" panose="02020603050405020304" pitchFamily="18" charset="0"/>
              </a:rPr>
              <a:t>he goes to work by bus</a:t>
            </a:r>
            <a:r>
              <a:rPr lang="en-US" altLang="zh-CN" dirty="0">
                <a:cs typeface="Times New Roman" panose="02020603050405020304" pitchFamily="18" charset="0"/>
              </a:rPr>
              <a:t>.</a:t>
            </a:r>
            <a:endParaRPr lang="en-US" altLang="zh-CN" dirty="0">
              <a:cs typeface="Times New Roman" panose="02020603050405020304" pitchFamily="18" charset="0"/>
            </a:endParaRPr>
          </a:p>
        </p:txBody>
      </p:sp>
      <p:sp>
        <p:nvSpPr>
          <p:cNvPr id="17" name="左大括号 16"/>
          <p:cNvSpPr/>
          <p:nvPr/>
        </p:nvSpPr>
        <p:spPr>
          <a:xfrm>
            <a:off x="3928110" y="1853294"/>
            <a:ext cx="103505" cy="3741032"/>
          </a:xfrm>
          <a:prstGeom prst="leftBrac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23"/>
          <p:cNvSpPr txBox="1">
            <a:spLocks noChangeArrowheads="1"/>
          </p:cNvSpPr>
          <p:nvPr/>
        </p:nvSpPr>
        <p:spPr bwMode="auto">
          <a:xfrm>
            <a:off x="4427219" y="3761815"/>
            <a:ext cx="6916214" cy="737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Wingdings 2" panose="05020102010507070707" pitchFamily="18" charset="2"/>
              <a:buChar char="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9pPr>
          </a:lstStyle>
          <a:p>
            <a:pPr marL="342900" indent="-34290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zh-CN" dirty="0">
                <a:cs typeface="Times New Roman" panose="02020603050405020304" pitchFamily="18" charset="0"/>
              </a:rPr>
              <a:t>I </a:t>
            </a:r>
            <a:r>
              <a:rPr lang="en-US" altLang="zh-CN" u="sng" dirty="0">
                <a:cs typeface="Times New Roman" panose="02020603050405020304" pitchFamily="18" charset="0"/>
              </a:rPr>
              <a:t>can </a:t>
            </a:r>
            <a:r>
              <a:rPr lang="en-US" altLang="zh-CN" dirty="0">
                <a:cs typeface="Times New Roman" panose="02020603050405020304" pitchFamily="18" charset="0"/>
              </a:rPr>
              <a:t> </a:t>
            </a:r>
            <a:r>
              <a:rPr lang="en-US" altLang="zh-CN" dirty="0">
                <a:solidFill>
                  <a:srgbClr val="FF0000"/>
                </a:solidFill>
                <a:cs typeface="Times New Roman" panose="02020603050405020304" pitchFamily="18" charset="0"/>
              </a:rPr>
              <a:t>never</a:t>
            </a:r>
            <a:r>
              <a:rPr lang="en-US" altLang="zh-CN" dirty="0">
                <a:cs typeface="Times New Roman" panose="02020603050405020304" pitchFamily="18" charset="0"/>
              </a:rPr>
              <a:t> forget it.</a:t>
            </a:r>
            <a:endParaRPr lang="en-US" altLang="zh-CN" dirty="0"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4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8" fill="hold" grpId="7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5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9" grpId="1"/>
      <p:bldP spid="11" grpId="2"/>
      <p:bldP spid="12" grpId="3"/>
      <p:bldP spid="13" grpId="4"/>
      <p:bldP spid="15" grpId="5"/>
      <p:bldP spid="17" grpId="6" animBg="1"/>
      <p:bldP spid="14" grpId="7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02777" y="150337"/>
            <a:ext cx="269430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Grammar Focus</a:t>
            </a:r>
            <a:endParaRPr lang="zh-CN" alt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文本框 23"/>
          <p:cNvSpPr txBox="1">
            <a:spLocks noChangeArrowheads="1"/>
          </p:cNvSpPr>
          <p:nvPr/>
        </p:nvSpPr>
        <p:spPr bwMode="auto">
          <a:xfrm>
            <a:off x="1433512" y="1474292"/>
            <a:ext cx="10079945" cy="1383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Wingdings 2" panose="05020102010507070707" pitchFamily="18" charset="2"/>
              <a:buChar char="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zh-CN" b="1" dirty="0">
                <a:latin typeface="微软雅黑" panose="020B0503020204020204" pitchFamily="34" charset="-122"/>
              </a:rPr>
              <a:t>表示具体的频率、次数时，通常用</a:t>
            </a:r>
            <a:r>
              <a:rPr lang="en-US" altLang="zh-CN" b="1" dirty="0">
                <a:cs typeface="Times New Roman" panose="02020603050405020304" pitchFamily="18" charset="0"/>
              </a:rPr>
              <a:t>once</a:t>
            </a:r>
            <a:r>
              <a:rPr lang="zh-CN" altLang="zh-CN" b="1" dirty="0">
                <a:cs typeface="Times New Roman" panose="02020603050405020304" pitchFamily="18" charset="0"/>
              </a:rPr>
              <a:t> </a:t>
            </a:r>
            <a:r>
              <a:rPr lang="en-US" altLang="zh-CN" b="1" dirty="0">
                <a:cs typeface="Times New Roman" panose="02020603050405020304" pitchFamily="18" charset="0"/>
              </a:rPr>
              <a:t>a week</a:t>
            </a:r>
            <a:r>
              <a:rPr lang="zh-CN" altLang="zh-CN" b="1" dirty="0">
                <a:latin typeface="微软雅黑" panose="020B0503020204020204" pitchFamily="34" charset="-122"/>
              </a:rPr>
              <a:t>（一周一次）</a:t>
            </a:r>
            <a:r>
              <a:rPr lang="zh-CN" altLang="en-US" b="1" dirty="0">
                <a:latin typeface="微软雅黑" panose="020B0503020204020204" pitchFamily="34" charset="-122"/>
              </a:rPr>
              <a:t>，</a:t>
            </a:r>
            <a:r>
              <a:rPr lang="en-US" altLang="zh-CN" b="1" dirty="0">
                <a:cs typeface="Times New Roman" panose="02020603050405020304" pitchFamily="18" charset="0"/>
              </a:rPr>
              <a:t>twice a month</a:t>
            </a:r>
            <a:r>
              <a:rPr lang="zh-CN" altLang="en-US" b="1" dirty="0">
                <a:latin typeface="微软雅黑" panose="020B0503020204020204" pitchFamily="34" charset="-122"/>
              </a:rPr>
              <a:t>（一月两次），</a:t>
            </a:r>
            <a:r>
              <a:rPr lang="en-US" altLang="zh-CN" b="1" dirty="0">
                <a:cs typeface="Times New Roman" panose="02020603050405020304" pitchFamily="18" charset="0"/>
              </a:rPr>
              <a:t>three times a year</a:t>
            </a:r>
            <a:r>
              <a:rPr lang="zh-CN" altLang="zh-CN" b="1" dirty="0">
                <a:latin typeface="微软雅黑" panose="020B0503020204020204" pitchFamily="34" charset="-122"/>
              </a:rPr>
              <a:t>（一年三次）等。</a:t>
            </a:r>
            <a:endParaRPr lang="zh-CN" altLang="zh-CN" b="1" dirty="0">
              <a:latin typeface="微软雅黑" panose="020B0503020204020204" pitchFamily="34" charset="-122"/>
            </a:endParaRPr>
          </a:p>
        </p:txBody>
      </p:sp>
      <p:sp>
        <p:nvSpPr>
          <p:cNvPr id="21" name="文本框 23"/>
          <p:cNvSpPr txBox="1">
            <a:spLocks noChangeArrowheads="1"/>
          </p:cNvSpPr>
          <p:nvPr/>
        </p:nvSpPr>
        <p:spPr bwMode="auto">
          <a:xfrm>
            <a:off x="1578927" y="3356162"/>
            <a:ext cx="9034917" cy="2306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Wingdings 2" panose="05020102010507070707" pitchFamily="18" charset="2"/>
              <a:buChar char="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9pPr>
          </a:lstStyle>
          <a:p>
            <a:pPr marL="342900" indent="-34290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zh-CN" sz="3200" dirty="0">
                <a:cs typeface="Times New Roman" panose="02020603050405020304" pitchFamily="18" charset="0"/>
              </a:rPr>
              <a:t>I use the Internet</a:t>
            </a:r>
            <a:r>
              <a:rPr lang="en-US" altLang="zh-CN" sz="3200" dirty="0">
                <a:solidFill>
                  <a:srgbClr val="FF0000"/>
                </a:solidFill>
                <a:cs typeface="Times New Roman" panose="02020603050405020304" pitchFamily="18" charset="0"/>
              </a:rPr>
              <a:t> twice a week</a:t>
            </a:r>
            <a:r>
              <a:rPr lang="en-US" altLang="zh-CN" sz="3200" dirty="0">
                <a:cs typeface="Times New Roman" panose="02020603050405020304" pitchFamily="18" charset="0"/>
              </a:rPr>
              <a:t>.</a:t>
            </a:r>
            <a:endParaRPr lang="en-US" altLang="zh-CN" sz="3200" dirty="0"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zh-CN" sz="3200" dirty="0">
                <a:cs typeface="Times New Roman" panose="02020603050405020304" pitchFamily="18" charset="0"/>
              </a:rPr>
              <a:t>Li Ming and his parents go to the park </a:t>
            </a:r>
            <a:r>
              <a:rPr lang="en-US" altLang="zh-CN" sz="3200" dirty="0">
                <a:solidFill>
                  <a:srgbClr val="FF0000"/>
                </a:solidFill>
                <a:cs typeface="Times New Roman" panose="02020603050405020304" pitchFamily="18" charset="0"/>
              </a:rPr>
              <a:t>three or four times a month</a:t>
            </a:r>
            <a:r>
              <a:rPr lang="en-US" altLang="zh-CN" sz="3200" dirty="0">
                <a:cs typeface="Times New Roman" panose="02020603050405020304" pitchFamily="18" charset="0"/>
              </a:rPr>
              <a:t>.</a:t>
            </a:r>
            <a:endParaRPr lang="en-US" altLang="zh-CN" sz="3200" dirty="0">
              <a:cs typeface="Times New Roman" panose="02020603050405020304" pitchFamily="18" charset="0"/>
            </a:endParaRPr>
          </a:p>
        </p:txBody>
      </p:sp>
      <p:sp>
        <p:nvSpPr>
          <p:cNvPr id="6" name="矩形: 圆角 4"/>
          <p:cNvSpPr/>
          <p:nvPr/>
        </p:nvSpPr>
        <p:spPr>
          <a:xfrm>
            <a:off x="526415" y="781050"/>
            <a:ext cx="2855595" cy="584835"/>
          </a:xfrm>
          <a:prstGeom prst="roundRect">
            <a:avLst/>
          </a:prstGeom>
          <a:solidFill>
            <a:srgbClr val="FFD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频度副词的种类</a:t>
            </a:r>
            <a:endParaRPr lang="zh-CN" altLang="en-US" sz="2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925195" y="1683703"/>
            <a:ext cx="508000" cy="444500"/>
          </a:xfrm>
          <a:prstGeom prst="rect">
            <a:avLst/>
          </a:pr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9pPr>
          </a:lstStyle>
          <a:p>
            <a:pPr algn="ctr">
              <a:defRPr/>
            </a:pPr>
            <a:r>
              <a:rPr lang="en-US" altLang="zh-CN" sz="2400">
                <a:solidFill>
                  <a:srgbClr val="FFFFFF"/>
                </a:solidFill>
                <a:latin typeface="微软雅黑" panose="020B0503020204020204" pitchFamily="34" charset="-122"/>
                <a:ea typeface="宋体" panose="02010600030101010101" pitchFamily="2" charset="-122"/>
              </a:rPr>
              <a:t>2</a:t>
            </a:r>
            <a:endParaRPr lang="zh-CN" altLang="en-US" sz="2400">
              <a:solidFill>
                <a:srgbClr val="FFFFFF"/>
              </a:solidFill>
              <a:latin typeface="微软雅黑" panose="020B0503020204020204" pitchFamily="34" charset="-122"/>
              <a:ea typeface="宋体" panose="02010600030101010101" pitchFamily="2" charset="-122"/>
            </a:endParaRPr>
          </a:p>
        </p:txBody>
      </p:sp>
      <p:grpSp>
        <p:nvGrpSpPr>
          <p:cNvPr id="8" name="Group 16"/>
          <p:cNvGrpSpPr/>
          <p:nvPr/>
        </p:nvGrpSpPr>
        <p:grpSpPr bwMode="auto">
          <a:xfrm>
            <a:off x="7490273" y="5156595"/>
            <a:ext cx="2698924" cy="2092628"/>
            <a:chOff x="432" y="1069"/>
            <a:chExt cx="4781" cy="4793"/>
          </a:xfrm>
        </p:grpSpPr>
        <p:pic>
          <p:nvPicPr>
            <p:cNvPr id="9" name="Picture 18" descr="对话框1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933" t="33279"/>
            <a:stretch>
              <a:fillRect/>
            </a:stretch>
          </p:blipFill>
          <p:spPr bwMode="auto">
            <a:xfrm rot="20520000">
              <a:off x="432" y="1069"/>
              <a:ext cx="4646" cy="47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 Box 19"/>
            <p:cNvSpPr txBox="1">
              <a:spLocks noChangeArrowheads="1"/>
            </p:cNvSpPr>
            <p:nvPr/>
          </p:nvSpPr>
          <p:spPr bwMode="auto">
            <a:xfrm rot="20700000">
              <a:off x="1057" y="2074"/>
              <a:ext cx="4156" cy="10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/>
              <a:r>
                <a:rPr lang="zh-CN" altLang="en-US" sz="3600" b="1" dirty="0">
                  <a:solidFill>
                    <a:srgbClr val="009900"/>
                  </a:solidFill>
                </a:rPr>
                <a:t>句尾</a:t>
              </a:r>
              <a:endParaRPr lang="zh-CN" altLang="en-US" dirty="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155" name="表格 49154"/>
          <p:cNvGraphicFramePr/>
          <p:nvPr>
            <p:custDataLst>
              <p:tags r:id="rId1"/>
            </p:custDataLst>
          </p:nvPr>
        </p:nvGraphicFramePr>
        <p:xfrm>
          <a:off x="861485" y="2024380"/>
          <a:ext cx="10972800" cy="3241040"/>
        </p:xfrm>
        <a:graphic>
          <a:graphicData uri="http://schemas.openxmlformats.org/drawingml/2006/table">
            <a:tbl>
              <a:tblPr/>
              <a:tblGrid>
                <a:gridCol w="3919855"/>
                <a:gridCol w="3194051"/>
                <a:gridCol w="3858683"/>
              </a:tblGrid>
              <a:tr h="549080">
                <a:tc>
                  <a:txBody>
                    <a:bodyPr/>
                    <a:lstStyle/>
                    <a:p>
                      <a:pPr lvl="0" algn="just" eaLnBrk="1" latinLnBrk="1" hangingPunct="1">
                        <a:spcAft>
                          <a:spcPts val="500"/>
                        </a:spcAft>
                        <a:buNone/>
                      </a:pPr>
                      <a:r>
                        <a:rPr lang="zh-CN" altLang="en-US" sz="2800" b="1" dirty="0">
                          <a:solidFill>
                            <a:srgbClr val="C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一小时一</a:t>
                      </a:r>
                      <a:r>
                        <a:rPr lang="zh-CN" altLang="en-US" sz="2800" b="1" dirty="0" smtClean="0">
                          <a:solidFill>
                            <a:srgbClr val="C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次</a:t>
                      </a:r>
                      <a:endParaRPr lang="zh-CN" altLang="en-US" sz="2800" b="1" dirty="0">
                        <a:solidFill>
                          <a:srgbClr val="C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  <a:p>
                      <a:pPr lvl="0" algn="just" eaLnBrk="1" latinLnBrk="1" hangingPunct="1">
                        <a:spcAft>
                          <a:spcPts val="500"/>
                        </a:spcAft>
                        <a:buNone/>
                      </a:pPr>
                      <a:endParaRPr lang="zh-CN" altLang="en-US" sz="2800" b="1" dirty="0">
                        <a:solidFill>
                          <a:srgbClr val="C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just" eaLnBrk="1" latinLnBrk="1" hangingPunct="1">
                        <a:spcAft>
                          <a:spcPts val="500"/>
                        </a:spcAft>
                        <a:buNone/>
                      </a:pPr>
                      <a:r>
                        <a:rPr lang="en-US" altLang="zh-CN" sz="2800" b="1" dirty="0">
                          <a:solidFill>
                            <a:srgbClr val="C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 </a:t>
                      </a:r>
                      <a:r>
                        <a:rPr lang="zh-CN" altLang="en-US" sz="2800" b="1" dirty="0">
                          <a:solidFill>
                            <a:srgbClr val="C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一天两次</a:t>
                      </a:r>
                      <a:endParaRPr lang="zh-CN" altLang="en-US" sz="2800" b="1" dirty="0">
                        <a:solidFill>
                          <a:srgbClr val="C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  <a:p>
                      <a:pPr lvl="0" algn="just" eaLnBrk="1" latinLnBrk="1" hangingPunct="1">
                        <a:spcAft>
                          <a:spcPts val="500"/>
                        </a:spcAft>
                        <a:buNone/>
                      </a:pPr>
                      <a:endParaRPr lang="zh-CN" altLang="en-US" sz="2800" b="1" dirty="0">
                        <a:solidFill>
                          <a:srgbClr val="C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  <a:p>
                      <a:pPr lvl="0" algn="just" eaLnBrk="1" latinLnBrk="1" hangingPunct="1">
                        <a:spcAft>
                          <a:spcPts val="500"/>
                        </a:spcAft>
                        <a:buNone/>
                      </a:pPr>
                      <a:endParaRPr lang="zh-CN" altLang="en-US" sz="2800" b="1" dirty="0">
                        <a:solidFill>
                          <a:srgbClr val="C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just" eaLnBrk="1" latinLnBrk="1" hangingPunct="1">
                        <a:spcAft>
                          <a:spcPts val="500"/>
                        </a:spcAft>
                        <a:buNone/>
                      </a:pPr>
                      <a:r>
                        <a:rPr lang="zh-CN" altLang="en-US" sz="2800" b="1" dirty="0" smtClean="0">
                          <a:solidFill>
                            <a:srgbClr val="C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一周三</a:t>
                      </a:r>
                      <a:r>
                        <a:rPr lang="zh-CN" altLang="en-US" sz="2800" b="1" dirty="0">
                          <a:solidFill>
                            <a:srgbClr val="C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次</a:t>
                      </a:r>
                      <a:endParaRPr lang="zh-CN" altLang="en-US" sz="2800" b="1" dirty="0">
                        <a:solidFill>
                          <a:srgbClr val="C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  <a:p>
                      <a:pPr lvl="0" algn="just" eaLnBrk="1" latinLnBrk="1" hangingPunct="1">
                        <a:spcAft>
                          <a:spcPts val="500"/>
                        </a:spcAft>
                        <a:buNone/>
                      </a:pPr>
                      <a:endParaRPr lang="zh-CN" altLang="en-US" sz="2800" b="1" dirty="0">
                        <a:solidFill>
                          <a:srgbClr val="C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  <a:p>
                      <a:pPr lvl="0" algn="just" eaLnBrk="1" latinLnBrk="1" hangingPunct="1">
                        <a:spcAft>
                          <a:spcPts val="500"/>
                        </a:spcAft>
                        <a:buNone/>
                      </a:pPr>
                      <a:endParaRPr lang="zh-CN" altLang="en-US" sz="2800" b="1" dirty="0">
                        <a:solidFill>
                          <a:srgbClr val="C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60031">
                <a:tc>
                  <a:txBody>
                    <a:bodyPr/>
                    <a:lstStyle/>
                    <a:p>
                      <a:pPr lvl="0" algn="just" eaLnBrk="1" latinLnBrk="1" hangingPunct="1">
                        <a:spcAft>
                          <a:spcPts val="500"/>
                        </a:spcAft>
                        <a:buNone/>
                      </a:pPr>
                      <a:r>
                        <a:rPr lang="zh-CN" altLang="en-US" sz="2800" b="1" dirty="0">
                          <a:solidFill>
                            <a:srgbClr val="C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一月一次</a:t>
                      </a:r>
                      <a:endParaRPr lang="zh-CN" altLang="en-US" sz="2800" b="1" dirty="0">
                        <a:solidFill>
                          <a:srgbClr val="C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  <a:p>
                      <a:pPr lvl="0" algn="just" eaLnBrk="1" latinLnBrk="1" hangingPunct="1">
                        <a:spcAft>
                          <a:spcPts val="500"/>
                        </a:spcAft>
                        <a:buNone/>
                      </a:pPr>
                      <a:endParaRPr lang="zh-CN" altLang="en-US" sz="2800" b="1" dirty="0">
                        <a:solidFill>
                          <a:srgbClr val="C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just" eaLnBrk="1" latinLnBrk="1" hangingPunct="1">
                        <a:spcAft>
                          <a:spcPts val="500"/>
                        </a:spcAft>
                        <a:buNone/>
                      </a:pPr>
                      <a:r>
                        <a:rPr lang="zh-CN" altLang="en-US" sz="2800" b="1" dirty="0">
                          <a:solidFill>
                            <a:srgbClr val="C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一年一次</a:t>
                      </a:r>
                      <a:endParaRPr lang="zh-CN" altLang="en-US" sz="2800" b="1" dirty="0">
                        <a:solidFill>
                          <a:srgbClr val="C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  <a:p>
                      <a:pPr lvl="0" algn="just" eaLnBrk="1" latinLnBrk="1" hangingPunct="1">
                        <a:spcAft>
                          <a:spcPts val="500"/>
                        </a:spcAft>
                        <a:buNone/>
                      </a:pPr>
                      <a:endParaRPr lang="zh-CN" altLang="en-US" sz="2800" b="1" dirty="0">
                        <a:solidFill>
                          <a:srgbClr val="C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  <a:p>
                      <a:pPr lvl="0" algn="just" eaLnBrk="1" latinLnBrk="1" hangingPunct="1">
                        <a:spcAft>
                          <a:spcPts val="500"/>
                        </a:spcAft>
                        <a:buNone/>
                      </a:pPr>
                      <a:endParaRPr lang="zh-CN" altLang="en-US" sz="2800" b="1" dirty="0">
                        <a:solidFill>
                          <a:srgbClr val="C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just" eaLnBrk="1" latinLnBrk="1" hangingPunct="1">
                        <a:spcAft>
                          <a:spcPts val="500"/>
                        </a:spcAft>
                        <a:buNone/>
                      </a:pPr>
                      <a:r>
                        <a:rPr lang="zh-CN" altLang="en-US" sz="2800" b="1" dirty="0">
                          <a:solidFill>
                            <a:srgbClr val="C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一年四次</a:t>
                      </a:r>
                      <a:endParaRPr lang="zh-CN" altLang="en-US" sz="2800" b="1" dirty="0">
                        <a:solidFill>
                          <a:srgbClr val="C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  <a:p>
                      <a:pPr lvl="0" algn="just" eaLnBrk="1" latinLnBrk="1" hangingPunct="1">
                        <a:spcAft>
                          <a:spcPts val="500"/>
                        </a:spcAft>
                        <a:buNone/>
                      </a:pPr>
                      <a:endParaRPr lang="zh-CN" altLang="en-US" sz="2800" b="1" dirty="0">
                        <a:solidFill>
                          <a:srgbClr val="C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  <a:p>
                      <a:pPr lvl="0" algn="just" eaLnBrk="1" latinLnBrk="1" hangingPunct="1">
                        <a:spcAft>
                          <a:spcPts val="500"/>
                        </a:spcAft>
                        <a:buNone/>
                      </a:pPr>
                      <a:endParaRPr lang="zh-CN" altLang="en-US" sz="2800" b="1" dirty="0">
                        <a:solidFill>
                          <a:srgbClr val="C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2433">
                <a:tc>
                  <a:txBody>
                    <a:bodyPr/>
                    <a:lstStyle/>
                    <a:p>
                      <a:pPr lvl="0" algn="just" eaLnBrk="1" latinLnBrk="1" hangingPunct="1">
                        <a:spcAft>
                          <a:spcPts val="500"/>
                        </a:spcAft>
                        <a:buNone/>
                      </a:pPr>
                      <a:r>
                        <a:rPr lang="zh-CN" altLang="en-US" sz="2800" b="1" dirty="0">
                          <a:solidFill>
                            <a:srgbClr val="C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一天五次</a:t>
                      </a:r>
                      <a:endParaRPr lang="zh-CN" altLang="en-US" sz="2800" b="1" dirty="0">
                        <a:solidFill>
                          <a:srgbClr val="C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just" eaLnBrk="1" latinLnBrk="1" hangingPunct="1">
                        <a:spcAft>
                          <a:spcPts val="500"/>
                        </a:spcAft>
                        <a:buNone/>
                      </a:pPr>
                      <a:r>
                        <a:rPr lang="zh-CN" altLang="en-US" sz="2800" b="1" dirty="0">
                          <a:solidFill>
                            <a:srgbClr val="C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一周两次</a:t>
                      </a:r>
                      <a:endParaRPr lang="zh-CN" altLang="en-US" sz="2800" b="1" dirty="0">
                        <a:solidFill>
                          <a:srgbClr val="C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just" eaLnBrk="1" latinLnBrk="1" hangingPunct="1">
                        <a:spcAft>
                          <a:spcPts val="500"/>
                        </a:spcAft>
                        <a:buNone/>
                      </a:pPr>
                      <a:r>
                        <a:rPr lang="zh-CN" altLang="en-US" sz="2800" b="1" dirty="0">
                          <a:solidFill>
                            <a:srgbClr val="C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一年六次</a:t>
                      </a:r>
                      <a:endParaRPr lang="zh-CN" altLang="en-US" sz="2800" b="1" dirty="0">
                        <a:solidFill>
                          <a:srgbClr val="C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6397" name="Picture 13" descr="exerc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1" y="28575"/>
            <a:ext cx="3814233" cy="96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8" name="Text Box 14"/>
          <p:cNvSpPr txBox="1">
            <a:spLocks noChangeArrowheads="1"/>
          </p:cNvSpPr>
          <p:nvPr/>
        </p:nvSpPr>
        <p:spPr bwMode="auto">
          <a:xfrm>
            <a:off x="1625601" y="995363"/>
            <a:ext cx="8718551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  <a:ea typeface="幼圆" panose="02010509060101010101" pitchFamily="49" charset="-122"/>
              </a:rPr>
              <a:t>Translate the phrases below：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Berlin Sans FB Demi" panose="020E0802020502020306" pitchFamily="34" charset="0"/>
              <a:ea typeface="幼圆" panose="02010509060101010101" pitchFamily="49" charset="-122"/>
            </a:endParaRPr>
          </a:p>
        </p:txBody>
      </p:sp>
      <p:sp>
        <p:nvSpPr>
          <p:cNvPr id="13327" name="Text Box 15"/>
          <p:cNvSpPr txBox="1">
            <a:spLocks noChangeArrowheads="1"/>
          </p:cNvSpPr>
          <p:nvPr/>
        </p:nvSpPr>
        <p:spPr bwMode="auto">
          <a:xfrm>
            <a:off x="861485" y="2463801"/>
            <a:ext cx="3208867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b="1" dirty="0">
                <a:solidFill>
                  <a:srgbClr val="3333CC"/>
                </a:solidFill>
                <a:latin typeface="+mj-lt"/>
                <a:ea typeface="幼圆" panose="02010509060101010101" pitchFamily="49" charset="-122"/>
              </a:rPr>
              <a:t>once a</a:t>
            </a:r>
            <a:r>
              <a:rPr lang="en-US" altLang="zh-CN" b="1" dirty="0">
                <a:solidFill>
                  <a:srgbClr val="3333CC"/>
                </a:solidFill>
                <a:latin typeface="+mj-lt"/>
                <a:ea typeface="幼圆" panose="02010509060101010101" pitchFamily="49" charset="-122"/>
              </a:rPr>
              <a:t>n</a:t>
            </a:r>
            <a:r>
              <a:rPr lang="zh-CN" altLang="en-US" b="1" dirty="0">
                <a:solidFill>
                  <a:srgbClr val="3333CC"/>
                </a:solidFill>
                <a:latin typeface="+mj-lt"/>
                <a:ea typeface="幼圆" panose="02010509060101010101" pitchFamily="49" charset="-122"/>
              </a:rPr>
              <a:t> </a:t>
            </a:r>
            <a:r>
              <a:rPr lang="en-US" altLang="zh-CN" b="1" dirty="0">
                <a:solidFill>
                  <a:srgbClr val="3333CC"/>
                </a:solidFill>
                <a:latin typeface="+mj-lt"/>
                <a:ea typeface="幼圆" panose="02010509060101010101" pitchFamily="49" charset="-122"/>
              </a:rPr>
              <a:t>hour</a:t>
            </a:r>
            <a:endParaRPr lang="zh-CN" altLang="en-US" b="1" dirty="0">
              <a:solidFill>
                <a:srgbClr val="3333CC"/>
              </a:solidFill>
              <a:latin typeface="+mj-lt"/>
              <a:ea typeface="幼圆" panose="02010509060101010101" pitchFamily="49" charset="-122"/>
            </a:endParaRPr>
          </a:p>
        </p:txBody>
      </p:sp>
      <p:sp>
        <p:nvSpPr>
          <p:cNvPr id="13328" name="Text Box 16"/>
          <p:cNvSpPr txBox="1">
            <a:spLocks noChangeArrowheads="1"/>
          </p:cNvSpPr>
          <p:nvPr/>
        </p:nvSpPr>
        <p:spPr bwMode="auto">
          <a:xfrm>
            <a:off x="4483100" y="2446338"/>
            <a:ext cx="2633133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b="1" dirty="0">
                <a:solidFill>
                  <a:srgbClr val="3333CC"/>
                </a:solidFill>
                <a:latin typeface="+mj-lt"/>
                <a:ea typeface="幼圆" panose="02010509060101010101" pitchFamily="49" charset="-122"/>
              </a:rPr>
              <a:t>twice a day</a:t>
            </a:r>
            <a:endParaRPr lang="zh-CN" altLang="en-US" b="1" dirty="0">
              <a:solidFill>
                <a:srgbClr val="3333CC"/>
              </a:solidFill>
              <a:latin typeface="+mj-lt"/>
              <a:ea typeface="幼圆" panose="02010509060101010101" pitchFamily="49" charset="-122"/>
            </a:endParaRPr>
          </a:p>
        </p:txBody>
      </p:sp>
      <p:sp>
        <p:nvSpPr>
          <p:cNvPr id="13329" name="Text Box 17"/>
          <p:cNvSpPr txBox="1">
            <a:spLocks noChangeArrowheads="1"/>
          </p:cNvSpPr>
          <p:nvPr/>
        </p:nvSpPr>
        <p:spPr bwMode="auto">
          <a:xfrm>
            <a:off x="7641168" y="2446338"/>
            <a:ext cx="4119033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b="1" dirty="0">
                <a:solidFill>
                  <a:srgbClr val="3333CC"/>
                </a:solidFill>
                <a:latin typeface="+mj-lt"/>
                <a:ea typeface="幼圆" panose="02010509060101010101" pitchFamily="49" charset="-122"/>
              </a:rPr>
              <a:t>three</a:t>
            </a:r>
            <a:r>
              <a:rPr lang="zh-CN" altLang="en-US" b="1" dirty="0">
                <a:solidFill>
                  <a:srgbClr val="3333CC"/>
                </a:solidFill>
                <a:latin typeface="Berlin Sans FB Demi" panose="020E0802020502020306" pitchFamily="34" charset="0"/>
                <a:ea typeface="幼圆" panose="02010509060101010101" pitchFamily="49" charset="-122"/>
              </a:rPr>
              <a:t> </a:t>
            </a:r>
            <a:r>
              <a:rPr lang="zh-CN" altLang="en-US" b="1" dirty="0">
                <a:solidFill>
                  <a:srgbClr val="3333CC"/>
                </a:solidFill>
                <a:latin typeface="+mj-lt"/>
                <a:ea typeface="幼圆" panose="02010509060101010101" pitchFamily="49" charset="-122"/>
              </a:rPr>
              <a:t>times</a:t>
            </a:r>
            <a:r>
              <a:rPr lang="zh-CN" altLang="en-US" b="1" dirty="0">
                <a:solidFill>
                  <a:srgbClr val="3333CC"/>
                </a:solidFill>
                <a:latin typeface="Berlin Sans FB Demi" panose="020E0802020502020306" pitchFamily="34" charset="0"/>
                <a:ea typeface="幼圆" panose="02010509060101010101" pitchFamily="49" charset="-122"/>
              </a:rPr>
              <a:t> </a:t>
            </a:r>
            <a:r>
              <a:rPr lang="zh-CN" altLang="en-US" b="1" dirty="0">
                <a:solidFill>
                  <a:srgbClr val="3333CC"/>
                </a:solidFill>
                <a:latin typeface="+mj-lt"/>
                <a:ea typeface="幼圆" panose="02010509060101010101" pitchFamily="49" charset="-122"/>
              </a:rPr>
              <a:t>a</a:t>
            </a:r>
            <a:r>
              <a:rPr lang="zh-CN" altLang="en-US" b="1" dirty="0">
                <a:solidFill>
                  <a:srgbClr val="3333CC"/>
                </a:solidFill>
                <a:latin typeface="Berlin Sans FB Demi" panose="020E0802020502020306" pitchFamily="34" charset="0"/>
                <a:ea typeface="幼圆" panose="02010509060101010101" pitchFamily="49" charset="-122"/>
              </a:rPr>
              <a:t> </a:t>
            </a:r>
            <a:r>
              <a:rPr lang="zh-CN" altLang="en-US" b="1" dirty="0">
                <a:solidFill>
                  <a:srgbClr val="3333CC"/>
                </a:solidFill>
                <a:latin typeface="+mj-lt"/>
                <a:ea typeface="幼圆" panose="02010509060101010101" pitchFamily="49" charset="-122"/>
              </a:rPr>
              <a:t>week</a:t>
            </a:r>
            <a:endParaRPr lang="zh-CN" altLang="en-US" b="1" dirty="0">
              <a:solidFill>
                <a:srgbClr val="3333CC"/>
              </a:solidFill>
              <a:latin typeface="+mj-lt"/>
              <a:ea typeface="幼圆" panose="02010509060101010101" pitchFamily="49" charset="-122"/>
            </a:endParaRPr>
          </a:p>
        </p:txBody>
      </p:sp>
      <p:sp>
        <p:nvSpPr>
          <p:cNvPr id="13330" name="Text Box 18"/>
          <p:cNvSpPr txBox="1">
            <a:spLocks noChangeArrowheads="1"/>
          </p:cNvSpPr>
          <p:nvPr/>
        </p:nvSpPr>
        <p:spPr bwMode="auto">
          <a:xfrm>
            <a:off x="833968" y="3800176"/>
            <a:ext cx="3263900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b="1" dirty="0">
                <a:solidFill>
                  <a:srgbClr val="3333CC"/>
                </a:solidFill>
                <a:latin typeface="+mj-lt"/>
                <a:ea typeface="幼圆" panose="02010509060101010101" pitchFamily="49" charset="-122"/>
              </a:rPr>
              <a:t>once a month</a:t>
            </a:r>
            <a:endParaRPr lang="zh-CN" altLang="en-US" b="1" dirty="0">
              <a:solidFill>
                <a:srgbClr val="3333CC"/>
              </a:solidFill>
              <a:latin typeface="+mj-lt"/>
              <a:ea typeface="幼圆" panose="02010509060101010101" pitchFamily="49" charset="-122"/>
            </a:endParaRPr>
          </a:p>
        </p:txBody>
      </p:sp>
      <p:sp>
        <p:nvSpPr>
          <p:cNvPr id="13331" name="Text Box 19"/>
          <p:cNvSpPr txBox="1">
            <a:spLocks noChangeArrowheads="1"/>
          </p:cNvSpPr>
          <p:nvPr/>
        </p:nvSpPr>
        <p:spPr bwMode="auto">
          <a:xfrm>
            <a:off x="4483100" y="3800175"/>
            <a:ext cx="2633133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b="1" dirty="0">
                <a:solidFill>
                  <a:srgbClr val="3333CC"/>
                </a:solidFill>
                <a:latin typeface="+mj-lt"/>
                <a:ea typeface="幼圆" panose="02010509060101010101" pitchFamily="49" charset="-122"/>
              </a:rPr>
              <a:t>once a year</a:t>
            </a:r>
            <a:endParaRPr lang="zh-CN" altLang="en-US" b="1" dirty="0">
              <a:solidFill>
                <a:srgbClr val="3333CC"/>
              </a:solidFill>
              <a:latin typeface="+mj-lt"/>
              <a:ea typeface="幼圆" panose="02010509060101010101" pitchFamily="49" charset="-122"/>
            </a:endParaRPr>
          </a:p>
        </p:txBody>
      </p:sp>
      <p:sp>
        <p:nvSpPr>
          <p:cNvPr id="13332" name="Text Box 20"/>
          <p:cNvSpPr txBox="1">
            <a:spLocks noChangeArrowheads="1"/>
          </p:cNvSpPr>
          <p:nvPr/>
        </p:nvSpPr>
        <p:spPr bwMode="auto">
          <a:xfrm>
            <a:off x="7652391" y="3800176"/>
            <a:ext cx="4023784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b="1" dirty="0">
                <a:solidFill>
                  <a:srgbClr val="3333CC"/>
                </a:solidFill>
                <a:latin typeface="+mj-lt"/>
                <a:ea typeface="幼圆" panose="02010509060101010101" pitchFamily="49" charset="-122"/>
              </a:rPr>
              <a:t>four times a year</a:t>
            </a:r>
            <a:endParaRPr lang="zh-CN" altLang="en-US" b="1" dirty="0">
              <a:solidFill>
                <a:srgbClr val="3333CC"/>
              </a:solidFill>
              <a:latin typeface="+mj-lt"/>
              <a:ea typeface="幼圆" panose="02010509060101010101" pitchFamily="49" charset="-122"/>
            </a:endParaRPr>
          </a:p>
        </p:txBody>
      </p:sp>
      <p:sp>
        <p:nvSpPr>
          <p:cNvPr id="13333" name="Text Box 21"/>
          <p:cNvSpPr txBox="1">
            <a:spLocks noChangeArrowheads="1"/>
          </p:cNvSpPr>
          <p:nvPr/>
        </p:nvSpPr>
        <p:spPr bwMode="auto">
          <a:xfrm>
            <a:off x="646642" y="5233449"/>
            <a:ext cx="3638551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b="1" dirty="0">
                <a:solidFill>
                  <a:srgbClr val="3333CC"/>
                </a:solidFill>
                <a:latin typeface="+mj-lt"/>
                <a:ea typeface="幼圆" panose="02010509060101010101" pitchFamily="49" charset="-122"/>
              </a:rPr>
              <a:t>five </a:t>
            </a:r>
            <a:r>
              <a:rPr lang="en-US" altLang="zh-CN" b="1" dirty="0" smtClean="0">
                <a:solidFill>
                  <a:srgbClr val="3333CC"/>
                </a:solidFill>
                <a:latin typeface="+mj-lt"/>
                <a:ea typeface="幼圆" panose="02010509060101010101" pitchFamily="49" charset="-122"/>
              </a:rPr>
              <a:t>times </a:t>
            </a:r>
            <a:r>
              <a:rPr lang="en-US" altLang="zh-CN" b="1" dirty="0">
                <a:solidFill>
                  <a:srgbClr val="3333CC"/>
                </a:solidFill>
                <a:latin typeface="+mj-lt"/>
                <a:ea typeface="幼圆" panose="02010509060101010101" pitchFamily="49" charset="-122"/>
              </a:rPr>
              <a:t>a day</a:t>
            </a:r>
            <a:endParaRPr lang="zh-CN" altLang="en-US" b="1" dirty="0">
              <a:solidFill>
                <a:srgbClr val="3333CC"/>
              </a:solidFill>
              <a:latin typeface="+mj-lt"/>
              <a:ea typeface="幼圆" panose="02010509060101010101" pitchFamily="49" charset="-122"/>
            </a:endParaRPr>
          </a:p>
        </p:txBody>
      </p:sp>
      <p:sp>
        <p:nvSpPr>
          <p:cNvPr id="13334" name="Text Box 22"/>
          <p:cNvSpPr txBox="1">
            <a:spLocks noChangeArrowheads="1"/>
          </p:cNvSpPr>
          <p:nvPr/>
        </p:nvSpPr>
        <p:spPr bwMode="auto">
          <a:xfrm>
            <a:off x="4428067" y="5233449"/>
            <a:ext cx="3361267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b="1" dirty="0">
                <a:solidFill>
                  <a:srgbClr val="3333CC"/>
                </a:solidFill>
                <a:latin typeface="+mj-lt"/>
                <a:ea typeface="幼圆" panose="02010509060101010101" pitchFamily="49" charset="-122"/>
              </a:rPr>
              <a:t>twice a week</a:t>
            </a:r>
            <a:endParaRPr lang="zh-CN" altLang="en-US" b="1" dirty="0">
              <a:solidFill>
                <a:srgbClr val="3333CC"/>
              </a:solidFill>
              <a:latin typeface="+mj-lt"/>
              <a:ea typeface="幼圆" panose="02010509060101010101" pitchFamily="49" charset="-122"/>
            </a:endParaRPr>
          </a:p>
        </p:txBody>
      </p:sp>
      <p:sp>
        <p:nvSpPr>
          <p:cNvPr id="13335" name="Text Box 23"/>
          <p:cNvSpPr txBox="1">
            <a:spLocks noChangeArrowheads="1"/>
          </p:cNvSpPr>
          <p:nvPr/>
        </p:nvSpPr>
        <p:spPr bwMode="auto">
          <a:xfrm>
            <a:off x="7586473" y="5299974"/>
            <a:ext cx="3983567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b="1" dirty="0">
                <a:solidFill>
                  <a:srgbClr val="3333CC"/>
                </a:solidFill>
                <a:latin typeface="+mj-lt"/>
                <a:ea typeface="幼圆" panose="02010509060101010101" pitchFamily="49" charset="-122"/>
              </a:rPr>
              <a:t>six times a year</a:t>
            </a:r>
            <a:endParaRPr lang="zh-CN" altLang="en-US" b="1" dirty="0">
              <a:solidFill>
                <a:srgbClr val="3333CC"/>
              </a:solidFill>
              <a:latin typeface="+mj-lt"/>
              <a:ea typeface="幼圆" panose="020105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3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3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3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3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3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3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3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3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7" grpId="0" bldLvl="0"/>
      <p:bldP spid="13328" grpId="0" bldLvl="0"/>
      <p:bldP spid="13329" grpId="0" bldLvl="0"/>
      <p:bldP spid="13330" grpId="0" bldLvl="0"/>
      <p:bldP spid="13331" grpId="0" bldLvl="0"/>
      <p:bldP spid="13332" grpId="0" bldLvl="0"/>
      <p:bldP spid="13333" grpId="0" bldLvl="0"/>
      <p:bldP spid="13334" grpId="0" bldLvl="0"/>
      <p:bldP spid="13335" grpId="0" bldLvl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02777" y="150337"/>
            <a:ext cx="269430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Grammar Focus</a:t>
            </a:r>
            <a:endParaRPr lang="zh-CN" alt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表格 13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1210945" y="2126615"/>
          <a:ext cx="10187940" cy="33909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93970"/>
                <a:gridCol w="5093970"/>
              </a:tblGrid>
              <a:tr h="624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2200" b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What do you usually do on weekends?</a:t>
                      </a:r>
                      <a:endParaRPr lang="en-US" altLang="zh-CN" sz="2200" b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2200" b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 always exercise.</a:t>
                      </a:r>
                      <a:endParaRPr lang="en-US" altLang="zh-CN" sz="2200" b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5613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2200" b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What do they do on weekends?</a:t>
                      </a:r>
                      <a:endParaRPr lang="en-US" altLang="zh-CN" sz="2200" b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2200" b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They often help with housework.</a:t>
                      </a:r>
                      <a:endParaRPr lang="en-US" altLang="zh-CN" sz="2200" b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613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2200" b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What does she do on weekends?</a:t>
                      </a:r>
                      <a:endParaRPr lang="en-US" altLang="zh-CN" sz="2200" b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2200" b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She sometimes goes shopping.</a:t>
                      </a:r>
                      <a:endParaRPr lang="en-US" altLang="zh-CN" sz="2200" b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52133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2200" b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How often do you go to the movies?</a:t>
                      </a:r>
                      <a:endParaRPr lang="en-US" altLang="zh-CN" sz="2200" b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2200" b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 go to the movies maybe once a month.</a:t>
                      </a:r>
                      <a:endParaRPr lang="en-US" altLang="zh-CN" sz="2200" b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6070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2200" b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How often does he watch TV?</a:t>
                      </a:r>
                      <a:endParaRPr lang="en-US" altLang="zh-CN" sz="2200" b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2200" b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 hardly ever watches TV.</a:t>
                      </a:r>
                      <a:endParaRPr lang="en-US" altLang="zh-CN" sz="2200" b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5613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2200" b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 you go shopping?</a:t>
                      </a:r>
                      <a:endParaRPr lang="en-US" altLang="zh-CN" sz="2200" b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2200" b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No, I never go shopping.</a:t>
                      </a:r>
                      <a:endParaRPr lang="en-US" altLang="zh-CN" sz="2200" b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对话气泡: 圆角矩形 8"/>
          <p:cNvSpPr/>
          <p:nvPr/>
        </p:nvSpPr>
        <p:spPr>
          <a:xfrm>
            <a:off x="1617469" y="997728"/>
            <a:ext cx="5549265" cy="972820"/>
          </a:xfrm>
          <a:prstGeom prst="wedgeRoundRectCallout">
            <a:avLst>
              <a:gd name="adj1" fmla="val -21220"/>
              <a:gd name="adj2" fmla="val 77545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9pPr>
          </a:lstStyle>
          <a:p>
            <a:pPr fontAlgn="auto">
              <a:lnSpc>
                <a:spcPts val="3580"/>
              </a:lnSpc>
              <a:spcBef>
                <a:spcPts val="600"/>
              </a:spcBef>
              <a:buFontTx/>
              <a:buNone/>
              <a:defRPr/>
            </a:pPr>
            <a:r>
              <a:rPr lang="zh-CN" sz="240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Find the questions and answers that ask about the frequency of the activity</a:t>
            </a:r>
            <a:endParaRPr lang="zh-CN" sz="240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1294130" y="4335145"/>
            <a:ext cx="4013200" cy="19050"/>
          </a:xfrm>
          <a:prstGeom prst="line">
            <a:avLst/>
          </a:prstGeom>
          <a:ln w="412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 flipV="1">
            <a:off x="1292307" y="4836795"/>
            <a:ext cx="3502717" cy="26670"/>
          </a:xfrm>
          <a:prstGeom prst="line">
            <a:avLst/>
          </a:prstGeom>
          <a:ln w="412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6345555" y="4316095"/>
            <a:ext cx="4382135" cy="6350"/>
          </a:xfrm>
          <a:prstGeom prst="line">
            <a:avLst/>
          </a:prstGeom>
          <a:ln w="412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 flipV="1">
            <a:off x="6345555" y="4836795"/>
            <a:ext cx="3369310" cy="26670"/>
          </a:xfrm>
          <a:prstGeom prst="line">
            <a:avLst/>
          </a:prstGeom>
          <a:ln w="412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: 圆角 4"/>
          <p:cNvSpPr/>
          <p:nvPr/>
        </p:nvSpPr>
        <p:spPr>
          <a:xfrm>
            <a:off x="527050" y="764540"/>
            <a:ext cx="3494405" cy="584835"/>
          </a:xfrm>
          <a:prstGeom prst="roundRect">
            <a:avLst/>
          </a:prstGeom>
          <a:solidFill>
            <a:srgbClr val="FFD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对频度副词的提问</a:t>
            </a:r>
            <a:endParaRPr lang="zh-CN" altLang="en-US" sz="2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02777" y="150337"/>
            <a:ext cx="269430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Grammar Focus</a:t>
            </a:r>
            <a:endParaRPr lang="zh-CN" alt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本框 23"/>
          <p:cNvSpPr txBox="1">
            <a:spLocks noChangeArrowheads="1"/>
          </p:cNvSpPr>
          <p:nvPr/>
        </p:nvSpPr>
        <p:spPr bwMode="auto">
          <a:xfrm>
            <a:off x="1431290" y="2500630"/>
            <a:ext cx="8344535" cy="1383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Wingdings 2" panose="05020102010507070707" pitchFamily="18" charset="2"/>
              <a:buChar char="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9pPr>
          </a:lstStyle>
          <a:p>
            <a:pPr marL="342900" indent="-34290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zh-CN" dirty="0">
                <a:ea typeface="宋体" panose="02010600030101010101" pitchFamily="2" charset="-122"/>
                <a:cs typeface="Times New Roman" panose="02020603050405020304" pitchFamily="18" charset="0"/>
              </a:rPr>
              <a:t>—How often does he come here?</a:t>
            </a:r>
            <a:endParaRPr lang="en-US" altLang="zh-CN" dirty="0"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dirty="0">
                <a:ea typeface="宋体" panose="02010600030101010101" pitchFamily="2" charset="-122"/>
                <a:cs typeface="Times New Roman" panose="02020603050405020304" pitchFamily="18" charset="0"/>
              </a:rPr>
              <a:t>    —Once  a week.</a:t>
            </a:r>
            <a:endParaRPr lang="en-US" altLang="zh-CN" dirty="0"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273810" y="1515110"/>
            <a:ext cx="10206990" cy="9086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zh-CN" altLang="en-US" sz="3200" dirty="0">
                <a:solidFill>
                  <a:schemeClr val="tx1"/>
                </a:solidFill>
              </a:rPr>
              <a:t>用来提问动作发生的频率，用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often,</a:t>
            </a:r>
            <a:r>
              <a:rPr lang="zh-CN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提问，</a:t>
            </a:r>
            <a:r>
              <a:rPr lang="zh-CN" altLang="en-US" sz="3200" dirty="0">
                <a:solidFill>
                  <a:schemeClr val="tx1"/>
                </a:solidFill>
              </a:rPr>
              <a:t>表示“多久一次”。</a:t>
            </a:r>
            <a:endParaRPr lang="zh-CN" altLang="en-US" sz="3200" dirty="0">
              <a:solidFill>
                <a:schemeClr val="tx1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556385" y="4069080"/>
            <a:ext cx="95034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/>
              <a:t>句型结构：</a:t>
            </a:r>
            <a:r>
              <a:rPr lang="en-US" altLang="zh-CN" sz="2800"/>
              <a:t> </a:t>
            </a:r>
            <a:r>
              <a:rPr lang="en-US" altLang="zh-CN" sz="2800">
                <a:solidFill>
                  <a:srgbClr val="FF0000"/>
                </a:solidFill>
              </a:rPr>
              <a:t>How often + </a:t>
            </a:r>
            <a:r>
              <a:rPr lang="zh-CN" altLang="en-US" sz="2800">
                <a:solidFill>
                  <a:srgbClr val="FF0000"/>
                </a:solidFill>
              </a:rPr>
              <a:t>助动词</a:t>
            </a:r>
            <a:r>
              <a:rPr lang="en-US" altLang="zh-CN" sz="2800">
                <a:solidFill>
                  <a:srgbClr val="FF0000"/>
                </a:solidFill>
              </a:rPr>
              <a:t>+</a:t>
            </a:r>
            <a:r>
              <a:rPr lang="zh-CN" altLang="en-US" sz="2800">
                <a:solidFill>
                  <a:srgbClr val="FF0000"/>
                </a:solidFill>
              </a:rPr>
              <a:t>主语</a:t>
            </a:r>
            <a:r>
              <a:rPr lang="en-US" altLang="zh-CN" sz="2800">
                <a:solidFill>
                  <a:srgbClr val="FF0000"/>
                </a:solidFill>
              </a:rPr>
              <a:t>+</a:t>
            </a:r>
            <a:r>
              <a:rPr lang="zh-CN" altLang="en-US" sz="2800">
                <a:solidFill>
                  <a:srgbClr val="FF0000"/>
                </a:solidFill>
              </a:rPr>
              <a:t>动词原型</a:t>
            </a:r>
            <a:r>
              <a:rPr lang="en-US" altLang="zh-CN" sz="2800">
                <a:solidFill>
                  <a:srgbClr val="FF0000"/>
                </a:solidFill>
              </a:rPr>
              <a:t>+</a:t>
            </a:r>
            <a:r>
              <a:rPr lang="zh-CN" altLang="en-US" sz="2800">
                <a:solidFill>
                  <a:srgbClr val="FF0000"/>
                </a:solidFill>
              </a:rPr>
              <a:t>其他</a:t>
            </a:r>
            <a:endParaRPr lang="zh-CN" altLang="en-US" sz="280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0" y="1341755"/>
            <a:ext cx="6783705" cy="850900"/>
          </a:xfrm>
          <a:prstGeom prst="rect">
            <a:avLst/>
          </a:prstGeom>
          <a:noFill/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zh-CN" sz="3600" dirty="0" smtClean="0">
                <a:latin typeface="+mj-lt"/>
                <a:cs typeface="Times New Roman" panose="02020603050405020304" pitchFamily="18" charset="0"/>
              </a:rPr>
              <a:t>       1.  I </a:t>
            </a:r>
            <a:r>
              <a:rPr lang="en-US" altLang="zh-CN" sz="3600" dirty="0" smtClean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often</a:t>
            </a:r>
            <a:r>
              <a:rPr lang="en-US" altLang="zh-CN" sz="3600" dirty="0" smtClean="0">
                <a:latin typeface="+mj-lt"/>
                <a:cs typeface="Times New Roman" panose="02020603050405020304" pitchFamily="18" charset="0"/>
              </a:rPr>
              <a:t> play football</a:t>
            </a:r>
            <a:r>
              <a:rPr lang="en-US" altLang="zh-CN" sz="3600" dirty="0" smtClean="0">
                <a:latin typeface="+mj-lt"/>
              </a:rPr>
              <a:t>.</a:t>
            </a:r>
            <a:endParaRPr lang="en-US" altLang="zh-CN" sz="3600" dirty="0" smtClean="0">
              <a:latin typeface="+mj-lt"/>
            </a:endParaRP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1358340" y="2070686"/>
            <a:ext cx="619840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atinLnBrk="1">
              <a:spcBef>
                <a:spcPct val="20000"/>
              </a:spcBef>
              <a:buClr>
                <a:srgbClr val="009999"/>
              </a:buClr>
              <a:buSzPct val="95000"/>
              <a:buFont typeface="Wingdings" panose="05000000000000000000" pitchFamily="2" charset="2"/>
              <a:buNone/>
            </a:pPr>
            <a:r>
              <a:rPr lang="en-US" altLang="zh-CN" sz="2800" i="1" dirty="0">
                <a:solidFill>
                  <a:srgbClr val="FF6600"/>
                </a:solidFill>
                <a:latin typeface="+mj-lt"/>
                <a:ea typeface="Gulim" panose="020B0600000101010101" pitchFamily="34" charset="-127"/>
              </a:rPr>
              <a:t>How often</a:t>
            </a:r>
            <a:r>
              <a:rPr lang="en-US" altLang="zh-CN" sz="2800" i="1" dirty="0">
                <a:solidFill>
                  <a:srgbClr val="000000"/>
                </a:solidFill>
                <a:latin typeface="+mj-lt"/>
                <a:ea typeface="Gulim" panose="020B0600000101010101" pitchFamily="34" charset="-127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+mj-lt"/>
                <a:ea typeface="Gulim" panose="020B0600000101010101" pitchFamily="34" charset="-127"/>
              </a:rPr>
              <a:t>do you play football?</a:t>
            </a:r>
            <a:endParaRPr lang="en-US" altLang="zh-CN" sz="2800" dirty="0">
              <a:solidFill>
                <a:srgbClr val="000000"/>
              </a:solidFill>
              <a:latin typeface="+mj-lt"/>
              <a:ea typeface="Gulim" panose="020B0600000101010101" pitchFamily="34" charset="-127"/>
            </a:endParaRP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678518" y="1362800"/>
            <a:ext cx="1381427" cy="70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 dirty="0" smtClean="0">
                <a:solidFill>
                  <a:srgbClr val="FF0000"/>
                </a:solidFill>
                <a:latin typeface="Berlin Sans FB Demi" panose="020E0802020502020306" pitchFamily="34" charset="0"/>
              </a:rPr>
              <a:t>_____</a:t>
            </a:r>
            <a:endParaRPr lang="zh-CN" altLang="en-US" sz="4000" dirty="0">
              <a:solidFill>
                <a:srgbClr val="FF000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12" name="Rectangle 3"/>
          <p:cNvSpPr txBox="1">
            <a:spLocks noRot="1" noChangeArrowheads="1"/>
          </p:cNvSpPr>
          <p:nvPr/>
        </p:nvSpPr>
        <p:spPr bwMode="auto">
          <a:xfrm>
            <a:off x="848360" y="2591435"/>
            <a:ext cx="7376795" cy="6794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/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altLang="zh-CN" sz="3600" kern="0" dirty="0" smtClean="0">
                <a:latin typeface="+mj-lt"/>
                <a:cs typeface="Times New Roman" panose="02020603050405020304" pitchFamily="18" charset="0"/>
              </a:rPr>
              <a:t>2.  She </a:t>
            </a:r>
            <a:r>
              <a:rPr lang="en-US" altLang="zh-CN" sz="3600" kern="0" dirty="0" smtClean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seldom</a:t>
            </a:r>
            <a:r>
              <a:rPr lang="en-US" sz="3600" kern="0" dirty="0" smtClean="0">
                <a:latin typeface="+mj-lt"/>
                <a:cs typeface="Times New Roman" panose="02020603050405020304" pitchFamily="18" charset="0"/>
              </a:rPr>
              <a:t> watches TV</a:t>
            </a:r>
            <a:r>
              <a:rPr lang="en-US" sz="3600" kern="0" dirty="0" smtClean="0">
                <a:latin typeface="+mj-lt"/>
              </a:rPr>
              <a:t>.</a:t>
            </a:r>
            <a:endParaRPr lang="en-US" sz="3600" kern="0" dirty="0" smtClean="0">
              <a:latin typeface="+mj-lt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2255878" y="2577228"/>
            <a:ext cx="1588770" cy="70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 dirty="0" smtClean="0">
                <a:solidFill>
                  <a:srgbClr val="FF0000"/>
                </a:solidFill>
                <a:latin typeface="Berlin Sans FB Demi" panose="020E0802020502020306" pitchFamily="34" charset="0"/>
              </a:rPr>
              <a:t>______</a:t>
            </a:r>
            <a:endParaRPr lang="zh-CN" altLang="en-US" sz="4000" dirty="0">
              <a:solidFill>
                <a:srgbClr val="FF000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1358340" y="3270896"/>
            <a:ext cx="9408584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latinLnBrk="1">
              <a:spcBef>
                <a:spcPct val="20000"/>
              </a:spcBef>
              <a:buClr>
                <a:srgbClr val="009999"/>
              </a:buClr>
              <a:buSzPct val="95000"/>
              <a:buFont typeface="Wingdings" panose="05000000000000000000" pitchFamily="2" charset="2"/>
              <a:buNone/>
            </a:pPr>
            <a:r>
              <a:rPr lang="en-US" altLang="zh-CN" sz="2800" i="1" dirty="0">
                <a:solidFill>
                  <a:srgbClr val="FF6600"/>
                </a:solidFill>
                <a:latin typeface="+mj-lt"/>
                <a:ea typeface="Gulim" panose="020B0600000101010101" pitchFamily="34" charset="-127"/>
              </a:rPr>
              <a:t>How often</a:t>
            </a:r>
            <a:r>
              <a:rPr lang="en-US" altLang="zh-CN" sz="2800" i="1" dirty="0">
                <a:solidFill>
                  <a:srgbClr val="000000"/>
                </a:solidFill>
                <a:latin typeface="+mj-lt"/>
                <a:ea typeface="Gulim" panose="020B0600000101010101" pitchFamily="34" charset="-127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+mj-lt"/>
                <a:ea typeface="Gulim" panose="020B0600000101010101" pitchFamily="34" charset="-127"/>
              </a:rPr>
              <a:t>does she watch TV?</a:t>
            </a:r>
            <a:endParaRPr lang="en-US" altLang="zh-CN" sz="2800" dirty="0">
              <a:solidFill>
                <a:srgbClr val="000000"/>
              </a:solidFill>
              <a:latin typeface="+mj-lt"/>
              <a:ea typeface="Gulim" panose="020B0600000101010101" pitchFamily="34" charset="-127"/>
            </a:endParaRPr>
          </a:p>
        </p:txBody>
      </p:sp>
      <p:sp>
        <p:nvSpPr>
          <p:cNvPr id="15" name="Rectangle 3"/>
          <p:cNvSpPr txBox="1">
            <a:spLocks noRot="1" noChangeArrowheads="1"/>
          </p:cNvSpPr>
          <p:nvPr/>
        </p:nvSpPr>
        <p:spPr bwMode="auto">
          <a:xfrm>
            <a:off x="925830" y="3806190"/>
            <a:ext cx="7238365" cy="8509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/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altLang="zh-CN" sz="3600" kern="0" dirty="0" smtClean="0">
                <a:cs typeface="Times New Roman" panose="02020603050405020304" pitchFamily="18" charset="0"/>
              </a:rPr>
              <a:t>3.  We read English </a:t>
            </a:r>
            <a:r>
              <a:rPr lang="en-US" altLang="zh-CN" sz="3600" kern="0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every day</a:t>
            </a:r>
            <a:r>
              <a:rPr lang="en-US" sz="3600" kern="0" dirty="0" smtClean="0"/>
              <a:t>.</a:t>
            </a:r>
            <a:endParaRPr lang="en-US" sz="3600" kern="0" dirty="0" smtClean="0"/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4497070" y="3799840"/>
            <a:ext cx="2624455" cy="70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 dirty="0" smtClean="0">
                <a:solidFill>
                  <a:srgbClr val="FF0000"/>
                </a:solidFill>
                <a:latin typeface="Berlin Sans FB Demi" panose="020E0802020502020306" pitchFamily="34" charset="0"/>
              </a:rPr>
              <a:t>__________</a:t>
            </a:r>
            <a:endParaRPr lang="zh-CN" altLang="en-US" sz="4000" dirty="0">
              <a:solidFill>
                <a:srgbClr val="FF000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1358340" y="4513768"/>
            <a:ext cx="9408584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latinLnBrk="1">
              <a:spcBef>
                <a:spcPct val="20000"/>
              </a:spcBef>
              <a:buClr>
                <a:srgbClr val="009999"/>
              </a:buClr>
              <a:buSzPct val="95000"/>
              <a:buFont typeface="Wingdings" panose="05000000000000000000" pitchFamily="2" charset="2"/>
              <a:buNone/>
            </a:pPr>
            <a:r>
              <a:rPr lang="en-US" altLang="zh-CN" sz="2800" i="1" dirty="0">
                <a:solidFill>
                  <a:srgbClr val="FF6600"/>
                </a:solidFill>
                <a:latin typeface="+mj-lt"/>
                <a:ea typeface="Gulim" panose="020B0600000101010101" pitchFamily="34" charset="-127"/>
              </a:rPr>
              <a:t>How often</a:t>
            </a:r>
            <a:r>
              <a:rPr lang="en-US" altLang="zh-CN" sz="2800" i="1" dirty="0">
                <a:solidFill>
                  <a:srgbClr val="000000"/>
                </a:solidFill>
                <a:latin typeface="+mj-lt"/>
                <a:ea typeface="Gulim" panose="020B0600000101010101" pitchFamily="34" charset="-127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+mj-lt"/>
                <a:ea typeface="Gulim" panose="020B0600000101010101" pitchFamily="34" charset="-127"/>
              </a:rPr>
              <a:t>do you read </a:t>
            </a:r>
            <a:r>
              <a:rPr lang="en-US" altLang="zh-CN" sz="2800" dirty="0" smtClean="0">
                <a:solidFill>
                  <a:srgbClr val="000000"/>
                </a:solidFill>
                <a:latin typeface="+mj-lt"/>
                <a:ea typeface="Gulim" panose="020B0600000101010101" pitchFamily="34" charset="-127"/>
              </a:rPr>
              <a:t>English</a:t>
            </a:r>
            <a:r>
              <a:rPr lang="en-US" altLang="zh-CN" sz="2800" dirty="0">
                <a:solidFill>
                  <a:srgbClr val="000000"/>
                </a:solidFill>
                <a:latin typeface="+mj-lt"/>
                <a:ea typeface="Gulim" panose="020B0600000101010101" pitchFamily="34" charset="-127"/>
              </a:rPr>
              <a:t>?</a:t>
            </a:r>
            <a:endParaRPr lang="en-US" altLang="zh-CN" sz="2800" dirty="0">
              <a:solidFill>
                <a:srgbClr val="000000"/>
              </a:solidFill>
              <a:latin typeface="+mj-lt"/>
              <a:ea typeface="Gulim" panose="020B0600000101010101" pitchFamily="34" charset="-127"/>
            </a:endParaRPr>
          </a:p>
        </p:txBody>
      </p:sp>
      <p:sp>
        <p:nvSpPr>
          <p:cNvPr id="18" name="Rectangle 3"/>
          <p:cNvSpPr txBox="1">
            <a:spLocks noRot="1" noChangeArrowheads="1"/>
          </p:cNvSpPr>
          <p:nvPr/>
        </p:nvSpPr>
        <p:spPr bwMode="auto">
          <a:xfrm>
            <a:off x="848360" y="5084445"/>
            <a:ext cx="7564120" cy="8509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/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altLang="zh-CN" sz="3600" kern="0" dirty="0" smtClean="0">
                <a:latin typeface="+mj-lt"/>
                <a:cs typeface="Times New Roman" panose="02020603050405020304" pitchFamily="18" charset="0"/>
              </a:rPr>
              <a:t>4.  David calls me </a:t>
            </a:r>
            <a:r>
              <a:rPr lang="en-US" altLang="zh-CN" sz="3600" kern="0" dirty="0" smtClean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once a week</a:t>
            </a:r>
            <a:r>
              <a:rPr lang="en-US" sz="3600" kern="0" dirty="0" smtClean="0">
                <a:latin typeface="+mj-lt"/>
              </a:rPr>
              <a:t>.</a:t>
            </a:r>
            <a:endParaRPr lang="en-US" sz="3600" kern="0" dirty="0" smtClean="0">
              <a:latin typeface="+mj-lt"/>
            </a:endParaRPr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1398838" y="5721686"/>
            <a:ext cx="9408584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latinLnBrk="1">
              <a:spcBef>
                <a:spcPct val="20000"/>
              </a:spcBef>
              <a:buClr>
                <a:srgbClr val="009999"/>
              </a:buClr>
              <a:buSzPct val="95000"/>
              <a:buFont typeface="Wingdings" panose="05000000000000000000" pitchFamily="2" charset="2"/>
              <a:buNone/>
            </a:pPr>
            <a:r>
              <a:rPr lang="en-US" altLang="zh-CN" sz="2800" i="1" dirty="0">
                <a:solidFill>
                  <a:srgbClr val="FF6600"/>
                </a:solidFill>
                <a:latin typeface="+mj-lt"/>
                <a:ea typeface="Gulim" panose="020B0600000101010101" pitchFamily="34" charset="-127"/>
              </a:rPr>
              <a:t>How often</a:t>
            </a:r>
            <a:r>
              <a:rPr lang="en-US" altLang="zh-CN" sz="2800" i="1" dirty="0">
                <a:solidFill>
                  <a:srgbClr val="000000"/>
                </a:solidFill>
                <a:latin typeface="+mj-lt"/>
                <a:ea typeface="Gulim" panose="020B0600000101010101" pitchFamily="34" charset="-127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+mj-lt"/>
                <a:ea typeface="Gulim" panose="020B0600000101010101" pitchFamily="34" charset="-127"/>
              </a:rPr>
              <a:t>does David call you?</a:t>
            </a:r>
            <a:endParaRPr lang="en-US" altLang="zh-CN" sz="2800" dirty="0">
              <a:solidFill>
                <a:srgbClr val="000000"/>
              </a:solidFill>
              <a:latin typeface="+mj-lt"/>
              <a:ea typeface="Gulim" panose="020B0600000101010101" pitchFamily="34" charset="-127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4212202" y="5178885"/>
            <a:ext cx="3056467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dirty="0" smtClean="0">
                <a:solidFill>
                  <a:srgbClr val="FF0000"/>
                </a:solidFill>
                <a:latin typeface="Berlin Sans FB Demi" panose="020E0802020502020306" pitchFamily="34" charset="0"/>
              </a:rPr>
              <a:t>____________</a:t>
            </a:r>
            <a:endParaRPr lang="zh-CN" altLang="en-US" sz="3600" dirty="0">
              <a:solidFill>
                <a:srgbClr val="FF000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 rot="20700000">
            <a:off x="1678305" y="318770"/>
            <a:ext cx="1651000" cy="82994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zh-CN" altLang="en-US" sz="480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练习</a:t>
            </a:r>
            <a:endParaRPr lang="zh-CN" altLang="en-US" sz="4800">
              <a:ln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8436" grpId="0"/>
      <p:bldP spid="2" grpId="0"/>
      <p:bldP spid="12" grpId="0" build="p"/>
      <p:bldP spid="13" grpId="0"/>
      <p:bldP spid="14" grpId="0"/>
      <p:bldP spid="15" grpId="0" build="p"/>
      <p:bldP spid="16" grpId="0"/>
      <p:bldP spid="17" grpId="0"/>
      <p:bldP spid="18" grpId="0" build="p"/>
      <p:bldP spid="19" grpId="0"/>
      <p:bldP spid="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23"/>
          <p:cNvSpPr txBox="1">
            <a:spLocks noChangeArrowheads="1"/>
          </p:cNvSpPr>
          <p:nvPr/>
        </p:nvSpPr>
        <p:spPr bwMode="auto">
          <a:xfrm>
            <a:off x="1259840" y="2094865"/>
            <a:ext cx="10214610" cy="318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Wingdings 2" panose="05020102010507070707" pitchFamily="18" charset="2"/>
              <a:buChar char="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sz="2200" dirty="0">
                <a:ea typeface="宋体" panose="02010600030101010101" pitchFamily="2" charset="-122"/>
                <a:cs typeface="Times New Roman" panose="02020603050405020304" pitchFamily="18" charset="0"/>
              </a:rPr>
              <a:t>1. How often ______ he play soccer?   		a. Yes. She usually does.</a:t>
            </a:r>
            <a:endParaRPr lang="en-US" sz="2200" dirty="0"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sz="2200" dirty="0">
                <a:ea typeface="宋体" panose="02010600030101010101" pitchFamily="2" charset="-122"/>
                <a:cs typeface="Times New Roman" panose="02020603050405020304" pitchFamily="18" charset="0"/>
              </a:rPr>
              <a:t>2.</a:t>
            </a:r>
            <a:r>
              <a:rPr lang="en-US" sz="2200" dirty="0"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______ </a:t>
            </a:r>
            <a:r>
              <a:rPr lang="en-US" sz="2200" dirty="0">
                <a:ea typeface="宋体" panose="02010600030101010101" pitchFamily="2" charset="-122"/>
                <a:cs typeface="Times New Roman" panose="02020603050405020304" pitchFamily="18" charset="0"/>
              </a:rPr>
              <a:t>you drink milk?  			b. Hardly ever. I don’t like them.</a:t>
            </a:r>
            <a:endParaRPr lang="en-US" sz="2200" dirty="0"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sz="2200" dirty="0">
                <a:ea typeface="宋体" panose="02010600030101010101" pitchFamily="2" charset="-122"/>
                <a:cs typeface="Times New Roman" panose="02020603050405020304" pitchFamily="18" charset="0"/>
              </a:rPr>
              <a:t>3. How often</a:t>
            </a:r>
            <a:r>
              <a:rPr lang="en-US" sz="2200" dirty="0"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______ </a:t>
            </a:r>
            <a:r>
              <a:rPr lang="en-US" sz="2200" dirty="0">
                <a:ea typeface="宋体" panose="02010600030101010101" pitchFamily="2" charset="-122"/>
                <a:cs typeface="Times New Roman" panose="02020603050405020304" pitchFamily="18" charset="0"/>
              </a:rPr>
              <a:t>they </a:t>
            </a:r>
            <a:r>
              <a:rPr lang="en-US" sz="2200" b="1" u="sng" dirty="0">
                <a:ea typeface="宋体" panose="02010600030101010101" pitchFamily="2" charset="-122"/>
                <a:cs typeface="Times New Roman" panose="02020603050405020304" pitchFamily="18" charset="0"/>
              </a:rPr>
              <a:t>stay up late</a:t>
            </a:r>
            <a:r>
              <a:rPr lang="en-US" sz="2200" dirty="0">
                <a:ea typeface="宋体" panose="02010600030101010101" pitchFamily="2" charset="-122"/>
                <a:cs typeface="Times New Roman" panose="02020603050405020304" pitchFamily="18" charset="0"/>
              </a:rPr>
              <a:t>?  	c. He plays </a:t>
            </a:r>
            <a:r>
              <a:rPr lang="en-US" sz="2400" b="1" dirty="0">
                <a:solidFill>
                  <a:srgbClr val="FF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at least</a:t>
            </a:r>
            <a:r>
              <a:rPr lang="en-US" sz="2200" dirty="0">
                <a:ea typeface="宋体" panose="02010600030101010101" pitchFamily="2" charset="-122"/>
                <a:cs typeface="Times New Roman" panose="02020603050405020304" pitchFamily="18" charset="0"/>
              </a:rPr>
              <a:t> twice a week.</a:t>
            </a:r>
            <a:endParaRPr lang="en-US" sz="2200" dirty="0"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sz="2200" dirty="0">
                <a:ea typeface="宋体" panose="02010600030101010101" pitchFamily="2" charset="-122"/>
                <a:cs typeface="Times New Roman" panose="02020603050405020304" pitchFamily="18" charset="0"/>
              </a:rPr>
              <a:t>4.</a:t>
            </a:r>
            <a:r>
              <a:rPr lang="en-US" sz="2200" dirty="0"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______ </a:t>
            </a:r>
            <a:r>
              <a:rPr lang="en-US" sz="2200" dirty="0">
                <a:ea typeface="宋体" panose="02010600030101010101" pitchFamily="2" charset="-122"/>
                <a:cs typeface="Times New Roman" panose="02020603050405020304" pitchFamily="18" charset="0"/>
              </a:rPr>
              <a:t>Sue eat a healthy breakfast?  		</a:t>
            </a:r>
            <a:r>
              <a:rPr lang="en-US" altLang="zh-CN" sz="2200" dirty="0">
                <a:ea typeface="宋体" panose="02010600030101010101" pitchFamily="2" charset="-122"/>
                <a:cs typeface="Times New Roman" panose="02020603050405020304" pitchFamily="18" charset="0"/>
              </a:rPr>
              <a:t>d. No, they don’t. They’re too busy.</a:t>
            </a:r>
            <a:endParaRPr lang="en-US" altLang="zh-CN" sz="2200" dirty="0"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2200" dirty="0">
                <a:ea typeface="宋体" panose="02010600030101010101" pitchFamily="2" charset="-122"/>
                <a:cs typeface="Times New Roman" panose="02020603050405020304" pitchFamily="18" charset="0"/>
              </a:rPr>
              <a:t>5. How often</a:t>
            </a:r>
            <a:r>
              <a:rPr lang="en-US" sz="2200" dirty="0"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______ </a:t>
            </a:r>
            <a:r>
              <a:rPr lang="en-US" altLang="zh-CN" sz="2200" dirty="0">
                <a:ea typeface="宋体" panose="02010600030101010101" pitchFamily="2" charset="-122"/>
                <a:cs typeface="Times New Roman" panose="02020603050405020304" pitchFamily="18" charset="0"/>
              </a:rPr>
              <a:t>you eat apples?   		e. Never. They always </a:t>
            </a:r>
            <a:r>
              <a:rPr lang="en-US" altLang="zh-CN" sz="2200" b="1" u="sng" dirty="0">
                <a:ea typeface="宋体" panose="02010600030101010101" pitchFamily="2" charset="-122"/>
                <a:cs typeface="Times New Roman" panose="02020603050405020304" pitchFamily="18" charset="0"/>
              </a:rPr>
              <a:t>go to bed</a:t>
            </a:r>
            <a:r>
              <a:rPr lang="en-US" altLang="zh-CN" sz="2200" dirty="0">
                <a:ea typeface="宋体" panose="02010600030101010101" pitchFamily="2" charset="-122"/>
                <a:cs typeface="Times New Roman" panose="02020603050405020304" pitchFamily="18" charset="0"/>
              </a:rPr>
              <a:t> early.</a:t>
            </a:r>
            <a:endParaRPr lang="en-US" altLang="zh-CN" sz="2200" dirty="0"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2200" dirty="0">
                <a:ea typeface="宋体" panose="02010600030101010101" pitchFamily="2" charset="-122"/>
                <a:cs typeface="Times New Roman" panose="02020603050405020304" pitchFamily="18" charset="0"/>
              </a:rPr>
              <a:t>6.</a:t>
            </a:r>
            <a:r>
              <a:rPr lang="en-US" sz="2200" dirty="0"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______ </a:t>
            </a:r>
            <a:r>
              <a:rPr lang="en-US" altLang="zh-CN" sz="2200" dirty="0">
                <a:ea typeface="宋体" panose="02010600030101010101" pitchFamily="2" charset="-122"/>
                <a:cs typeface="Times New Roman" panose="02020603050405020304" pitchFamily="18" charset="0"/>
              </a:rPr>
              <a:t>your parents </a:t>
            </a:r>
            <a:r>
              <a:rPr lang="en-US" altLang="zh-CN" sz="2200" b="1" u="sng" dirty="0">
                <a:ea typeface="宋体" panose="02010600030101010101" pitchFamily="2" charset="-122"/>
                <a:cs typeface="Times New Roman" panose="02020603050405020304" pitchFamily="18" charset="0"/>
              </a:rPr>
              <a:t>play sports</a:t>
            </a:r>
            <a:r>
              <a:rPr lang="en-US" altLang="zh-CN" sz="2200" dirty="0">
                <a:ea typeface="宋体" panose="02010600030101010101" pitchFamily="2" charset="-122"/>
                <a:cs typeface="Times New Roman" panose="02020603050405020304" pitchFamily="18" charset="0"/>
              </a:rPr>
              <a:t>?  		f. Yes, I do. Every day.</a:t>
            </a:r>
            <a:endParaRPr lang="en-US" altLang="zh-CN" sz="2200" dirty="0"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0" name="椭圆 29"/>
          <p:cNvSpPr/>
          <p:nvPr/>
        </p:nvSpPr>
        <p:spPr>
          <a:xfrm>
            <a:off x="601663" y="688975"/>
            <a:ext cx="803275" cy="714375"/>
          </a:xfrm>
          <a:prstGeom prst="ellipse">
            <a:avLst/>
          </a:pr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zh-CN" sz="2400" b="1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3a</a:t>
            </a:r>
            <a:endParaRPr lang="en-US" altLang="zh-CN" sz="2400" b="1" noProof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498600" y="634399"/>
            <a:ext cx="9318083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Complete the questions with </a:t>
            </a:r>
            <a:r>
              <a:rPr lang="en-US" sz="3200" i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do or does</a:t>
            </a:r>
            <a:r>
              <a:rPr lang="en-US" sz="320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 Then match the questions and answers.</a:t>
            </a:r>
            <a:endParaRPr lang="en-US" sz="320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960921" y="2194786"/>
            <a:ext cx="718982" cy="429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does</a:t>
            </a:r>
            <a:endParaRPr lang="en-US" altLang="zh-CN" sz="22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711960" y="2686463"/>
            <a:ext cx="562889" cy="429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</a:t>
            </a:r>
            <a:endParaRPr lang="en-US" altLang="zh-CN" sz="22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101976" y="3208709"/>
            <a:ext cx="574460" cy="429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</a:t>
            </a:r>
            <a:endParaRPr lang="en-US" altLang="zh-CN" sz="22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671956" y="3714602"/>
            <a:ext cx="843836" cy="429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Does</a:t>
            </a:r>
            <a:endParaRPr lang="en-US" altLang="zh-CN" sz="22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105443" y="4222633"/>
            <a:ext cx="574460" cy="429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</a:t>
            </a:r>
            <a:endParaRPr lang="en-US" altLang="zh-CN" sz="22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818957" y="4692015"/>
            <a:ext cx="578555" cy="429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</a:t>
            </a:r>
            <a:endParaRPr lang="en-US" altLang="zh-CN" sz="22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5689600" y="2456815"/>
            <a:ext cx="1146810" cy="102044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4391025" y="2974975"/>
            <a:ext cx="2529205" cy="199834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5773420" y="3479800"/>
            <a:ext cx="1076960" cy="92011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 flipV="1">
            <a:off x="5619115" y="2526665"/>
            <a:ext cx="1203325" cy="152654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 flipV="1">
            <a:off x="5361305" y="3994785"/>
            <a:ext cx="1489075" cy="101155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 flipV="1">
            <a:off x="5518150" y="3016250"/>
            <a:ext cx="1360170" cy="142938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框 19"/>
          <p:cNvSpPr txBox="1"/>
          <p:nvPr/>
        </p:nvSpPr>
        <p:spPr>
          <a:xfrm>
            <a:off x="402777" y="150337"/>
            <a:ext cx="209169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Presentation</a:t>
            </a:r>
            <a:endParaRPr lang="zh-CN" alt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646930" y="2947882"/>
            <a:ext cx="916305" cy="368300"/>
          </a:xfrm>
          <a:prstGeom prst="rect">
            <a:avLst/>
          </a:prstGeom>
          <a:solidFill>
            <a:srgbClr val="FFC000">
              <a:alpha val="43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/>
              <a:t>熬夜</a:t>
            </a:r>
            <a:endParaRPr lang="zh-CN" altLang="en-US"/>
          </a:p>
        </p:txBody>
      </p:sp>
      <p:sp>
        <p:nvSpPr>
          <p:cNvPr id="18" name="文本框 17"/>
          <p:cNvSpPr txBox="1"/>
          <p:nvPr/>
        </p:nvSpPr>
        <p:spPr>
          <a:xfrm>
            <a:off x="4111918" y="5121910"/>
            <a:ext cx="916305" cy="368300"/>
          </a:xfrm>
          <a:prstGeom prst="rect">
            <a:avLst/>
          </a:prstGeom>
          <a:solidFill>
            <a:srgbClr val="FFC000">
              <a:alpha val="43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/>
              <a:t>做运动</a:t>
            </a:r>
            <a:endParaRPr lang="zh-CN" altLang="en-US"/>
          </a:p>
        </p:txBody>
      </p:sp>
      <p:sp>
        <p:nvSpPr>
          <p:cNvPr id="19" name="文本框 18"/>
          <p:cNvSpPr txBox="1"/>
          <p:nvPr/>
        </p:nvSpPr>
        <p:spPr>
          <a:xfrm>
            <a:off x="9457690" y="4652528"/>
            <a:ext cx="1193165" cy="368300"/>
          </a:xfrm>
          <a:prstGeom prst="rect">
            <a:avLst/>
          </a:prstGeom>
          <a:solidFill>
            <a:srgbClr val="FFC000">
              <a:alpha val="43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/>
              <a:t>上床睡觉</a:t>
            </a:r>
            <a:endParaRPr lang="zh-CN" altLang="en-US"/>
          </a:p>
        </p:txBody>
      </p:sp>
      <p:sp>
        <p:nvSpPr>
          <p:cNvPr id="59" name="矩形 58"/>
          <p:cNvSpPr/>
          <p:nvPr>
            <p:custDataLst>
              <p:tags r:id="rId1"/>
            </p:custDataLst>
          </p:nvPr>
        </p:nvSpPr>
        <p:spPr>
          <a:xfrm>
            <a:off x="5906135" y="1316990"/>
            <a:ext cx="3122930" cy="79184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p>
            <a:pPr algn="l">
              <a:defRPr/>
            </a:pP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least </a:t>
            </a:r>
            <a:r>
              <a:rPr lang="zh-CN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至少；不少于；</a:t>
            </a:r>
            <a:r>
              <a:rPr lang="zh-CN" alt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起码，一般指数量或程度上</a:t>
            </a:r>
            <a:endParaRPr lang="zh-CN" altLang="en-US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上箭头 21"/>
          <p:cNvSpPr/>
          <p:nvPr/>
        </p:nvSpPr>
        <p:spPr>
          <a:xfrm rot="540000">
            <a:off x="8378825" y="2138680"/>
            <a:ext cx="640715" cy="1136650"/>
          </a:xfrm>
          <a:prstGeom prst="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3" name="矩形 22"/>
          <p:cNvSpPr/>
          <p:nvPr>
            <p:custDataLst>
              <p:tags r:id="rId2"/>
            </p:custDataLst>
          </p:nvPr>
        </p:nvSpPr>
        <p:spPr>
          <a:xfrm>
            <a:off x="9029065" y="1303020"/>
            <a:ext cx="2658745" cy="79184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p>
            <a:pPr algn="l">
              <a:defRPr/>
            </a:pPr>
            <a:r>
              <a:rPr lang="zh-CN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反义词为</a:t>
            </a:r>
            <a:r>
              <a:rPr lang="en-US" altLang="zh-CN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at most, </a:t>
            </a:r>
            <a:r>
              <a:rPr lang="zh-CN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意为</a:t>
            </a:r>
            <a:r>
              <a:rPr lang="en-US" altLang="zh-CN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不超过，至多</a:t>
            </a:r>
            <a:endParaRPr lang="zh-CN" alt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文本框 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229735" y="5839460"/>
            <a:ext cx="7753985" cy="47815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Wingdings 2" panose="05020102010507070707" pitchFamily="18" charset="2"/>
              <a:buChar char="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>
                <a:sym typeface="+mn-ea"/>
              </a:rPr>
              <a:t>Teenagers need to sleep at least 8 hours every day.</a:t>
            </a:r>
            <a:endParaRPr lang="en-US" dirty="0"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24" name="文本框 6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158740" y="5296535"/>
            <a:ext cx="6529070" cy="47815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Wingdings 2" panose="05020102010507070707" pitchFamily="18" charset="2"/>
              <a:buChar char="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>
                <a:sym typeface="+mn-ea"/>
              </a:rPr>
              <a:t>You can borrow at most three books once.</a:t>
            </a:r>
            <a:endParaRPr lang="en-US"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25" name="下箭头 24"/>
          <p:cNvSpPr/>
          <p:nvPr/>
        </p:nvSpPr>
        <p:spPr>
          <a:xfrm>
            <a:off x="8225155" y="3753485"/>
            <a:ext cx="817245" cy="1517650"/>
          </a:xfrm>
          <a:prstGeom prst="downArrow">
            <a:avLst/>
          </a:prstGeom>
          <a:gradFill>
            <a:gsLst>
              <a:gs pos="0">
                <a:srgbClr val="14CD68"/>
              </a:gs>
              <a:gs pos="100000">
                <a:srgbClr val="035C7D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000" b="1">
                <a:solidFill>
                  <a:schemeClr val="tx1"/>
                </a:solidFill>
              </a:rPr>
              <a:t>例句</a:t>
            </a:r>
            <a:endParaRPr lang="zh-CN" altLang="en-US" sz="2000" b="1">
              <a:solidFill>
                <a:schemeClr val="tx1"/>
              </a:solidFill>
            </a:endParaRPr>
          </a:p>
        </p:txBody>
      </p:sp>
      <p:sp>
        <p:nvSpPr>
          <p:cNvPr id="26" name="圆角矩形 25"/>
          <p:cNvSpPr/>
          <p:nvPr/>
        </p:nvSpPr>
        <p:spPr>
          <a:xfrm>
            <a:off x="8115935" y="3329940"/>
            <a:ext cx="1015365" cy="344805"/>
          </a:xfrm>
          <a:prstGeom prst="roundRect">
            <a:avLst/>
          </a:prstGeom>
          <a:solidFill>
            <a:schemeClr val="accent2">
              <a:lumMod val="60000"/>
              <a:lumOff val="40000"/>
              <a:alpha val="4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5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22" presetClass="entr" presetSubtype="8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500"/>
                            </p:stCondLst>
                            <p:childTnLst>
                              <p:par>
                                <p:cTn id="92" presetID="22" presetClass="entr" presetSubtype="8" fill="hold" grpId="3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1"/>
      <p:bldP spid="8" grpId="2"/>
      <p:bldP spid="9" grpId="3"/>
      <p:bldP spid="10" grpId="4"/>
      <p:bldP spid="11" grpId="5"/>
      <p:bldP spid="59" grpId="0" bldLvl="0" animBg="1"/>
      <p:bldP spid="23" grpId="0" bldLvl="0" animBg="1"/>
      <p:bldP spid="70" grpId="1" bldLvl="0" animBg="1"/>
      <p:bldP spid="24" grpId="3" bldLvl="0" animBg="1"/>
      <p:bldP spid="22" grpId="0" animBg="1"/>
      <p:bldP spid="22" grpId="1" animBg="1"/>
      <p:bldP spid="25" grpId="0" animBg="1"/>
      <p:bldP spid="25" grpId="1" animBg="1"/>
      <p:bldP spid="26" grpId="0" animBg="1"/>
      <p:bldP spid="26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23"/>
          <p:cNvSpPr txBox="1">
            <a:spLocks noChangeArrowheads="1"/>
          </p:cNvSpPr>
          <p:nvPr/>
        </p:nvSpPr>
        <p:spPr bwMode="auto">
          <a:xfrm>
            <a:off x="1405255" y="1969135"/>
            <a:ext cx="9787890" cy="4223385"/>
          </a:xfrm>
          <a:prstGeom prst="rect">
            <a:avLst/>
          </a:prstGeom>
          <a:solidFill>
            <a:srgbClr val="FFF0C1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Wingdings 2" panose="05020102010507070707" pitchFamily="18" charset="2"/>
              <a:buChar char="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9pPr>
          </a:lstStyle>
          <a:p>
            <a:pPr fontAlgn="auto">
              <a:lnSpc>
                <a:spcPts val="3580"/>
              </a:lnSpc>
              <a:spcBef>
                <a:spcPct val="0"/>
              </a:spcBef>
              <a:buFontTx/>
              <a:buNone/>
            </a:pPr>
            <a:r>
              <a:rPr lang="en-US" altLang="zh-CN" sz="2200" dirty="0">
                <a:solidFill>
                  <a:srgbClr val="0070C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Questions  </a:t>
            </a:r>
            <a:r>
              <a:rPr lang="en-US" altLang="zh-CN" sz="2200" dirty="0">
                <a:ea typeface="宋体" panose="02010600030101010101" pitchFamily="2" charset="-122"/>
                <a:cs typeface="Times New Roman" panose="02020603050405020304" pitchFamily="18" charset="0"/>
              </a:rPr>
              <a:t>                                                             </a:t>
            </a:r>
            <a:r>
              <a:rPr lang="en-US" altLang="zh-CN" sz="2200" dirty="0">
                <a:solidFill>
                  <a:srgbClr val="0070C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My partner's answers</a:t>
            </a:r>
            <a:endParaRPr lang="en-US" altLang="zh-CN" sz="2200" dirty="0">
              <a:solidFill>
                <a:srgbClr val="0070C0"/>
              </a:solidFill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fontAlgn="auto">
              <a:lnSpc>
                <a:spcPts val="3580"/>
              </a:lnSpc>
              <a:spcBef>
                <a:spcPct val="0"/>
              </a:spcBef>
              <a:buFontTx/>
              <a:buNone/>
            </a:pPr>
            <a:r>
              <a:rPr lang="en-US" altLang="zh-CN" sz="2200" dirty="0">
                <a:ea typeface="宋体" panose="02010600030101010101" pitchFamily="2" charset="-122"/>
                <a:cs typeface="Times New Roman" panose="02020603050405020304" pitchFamily="18" charset="0"/>
              </a:rPr>
              <a:t>1. __________________________________?  	_________________________</a:t>
            </a:r>
            <a:endParaRPr lang="en-US" altLang="zh-CN" sz="2200" dirty="0"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fontAlgn="auto">
              <a:lnSpc>
                <a:spcPts val="3580"/>
              </a:lnSpc>
              <a:spcBef>
                <a:spcPct val="0"/>
              </a:spcBef>
              <a:buFontTx/>
              <a:buNone/>
            </a:pPr>
            <a:r>
              <a:rPr lang="en-US" altLang="zh-CN" sz="2200" dirty="0">
                <a:ea typeface="宋体" panose="02010600030101010101" pitchFamily="2" charset="-122"/>
                <a:cs typeface="Times New Roman" panose="02020603050405020304" pitchFamily="18" charset="0"/>
              </a:rPr>
              <a:t>    (how often/help with housework)</a:t>
            </a:r>
            <a:endParaRPr lang="en-US" altLang="zh-CN" sz="2200" dirty="0"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fontAlgn="auto">
              <a:lnSpc>
                <a:spcPts val="3580"/>
              </a:lnSpc>
              <a:spcBef>
                <a:spcPct val="0"/>
              </a:spcBef>
              <a:buFontTx/>
              <a:buNone/>
            </a:pPr>
            <a:r>
              <a:rPr lang="en-US" altLang="zh-CN" sz="2200" dirty="0">
                <a:ea typeface="宋体" panose="02010600030101010101" pitchFamily="2" charset="-122"/>
                <a:cs typeface="Times New Roman" panose="02020603050405020304" pitchFamily="18" charset="0"/>
              </a:rPr>
              <a:t>2. __________________________________?  	_________________________</a:t>
            </a:r>
            <a:endParaRPr lang="en-US" altLang="zh-CN" sz="2200" dirty="0"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fontAlgn="auto">
              <a:lnSpc>
                <a:spcPts val="3580"/>
              </a:lnSpc>
              <a:spcBef>
                <a:spcPct val="0"/>
              </a:spcBef>
              <a:buFontTx/>
              <a:buNone/>
            </a:pPr>
            <a:r>
              <a:rPr lang="en-US" altLang="zh-CN" sz="2200" dirty="0">
                <a:ea typeface="宋体" panose="02010600030101010101" pitchFamily="2" charset="-122"/>
                <a:cs typeface="Times New Roman" panose="02020603050405020304" pitchFamily="18" charset="0"/>
              </a:rPr>
              <a:t>    (what/usually/do/weekend)</a:t>
            </a:r>
            <a:endParaRPr lang="en-US" altLang="zh-CN" sz="2200" dirty="0"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fontAlgn="auto">
              <a:lnSpc>
                <a:spcPts val="3580"/>
              </a:lnSpc>
              <a:spcBef>
                <a:spcPct val="0"/>
              </a:spcBef>
              <a:buFontTx/>
              <a:buNone/>
            </a:pPr>
            <a:r>
              <a:rPr lang="en-US" altLang="zh-CN" sz="2200" dirty="0">
                <a:ea typeface="宋体" panose="02010600030101010101" pitchFamily="2" charset="-122"/>
                <a:cs typeface="Times New Roman" panose="02020603050405020304" pitchFamily="18" charset="0"/>
              </a:rPr>
              <a:t>3. __________________________________? 	__________________________</a:t>
            </a:r>
            <a:endParaRPr lang="en-US" altLang="zh-CN" sz="2200" dirty="0"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fontAlgn="auto">
              <a:lnSpc>
                <a:spcPts val="3580"/>
              </a:lnSpc>
              <a:spcBef>
                <a:spcPct val="0"/>
              </a:spcBef>
              <a:buFontTx/>
              <a:buNone/>
            </a:pPr>
            <a:r>
              <a:rPr lang="en-US" altLang="zh-CN" sz="2200" dirty="0">
                <a:ea typeface="宋体" panose="02010600030101010101" pitchFamily="2" charset="-122"/>
                <a:cs typeface="Times New Roman" panose="02020603050405020304" pitchFamily="18" charset="0"/>
              </a:rPr>
              <a:t>    (how often/best friend/exercise)</a:t>
            </a:r>
            <a:endParaRPr lang="en-US" altLang="zh-CN" sz="2200" dirty="0"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fontAlgn="auto">
              <a:lnSpc>
                <a:spcPts val="3580"/>
              </a:lnSpc>
              <a:spcBef>
                <a:spcPct val="0"/>
              </a:spcBef>
              <a:buFontTx/>
              <a:buNone/>
            </a:pPr>
            <a:r>
              <a:rPr lang="en-US" altLang="zh-CN" sz="2200" dirty="0">
                <a:ea typeface="宋体" panose="02010600030101010101" pitchFamily="2" charset="-122"/>
                <a:cs typeface="Times New Roman" panose="02020603050405020304" pitchFamily="18" charset="0"/>
              </a:rPr>
              <a:t>4. __________________________________? 	__________________________</a:t>
            </a:r>
            <a:endParaRPr lang="en-US" altLang="zh-CN" sz="2200" dirty="0"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fontAlgn="auto">
              <a:lnSpc>
                <a:spcPts val="3580"/>
              </a:lnSpc>
              <a:spcBef>
                <a:spcPct val="0"/>
              </a:spcBef>
              <a:buFontTx/>
              <a:buNone/>
            </a:pPr>
            <a:r>
              <a:rPr lang="en-US" altLang="zh-CN" sz="2200" dirty="0">
                <a:ea typeface="宋体" panose="02010600030101010101" pitchFamily="2" charset="-122"/>
                <a:cs typeface="Times New Roman" panose="02020603050405020304" pitchFamily="18" charset="0"/>
              </a:rPr>
              <a:t>    (what/usually/do/after school)</a:t>
            </a:r>
            <a:endParaRPr lang="en-US" altLang="zh-CN" sz="2200" dirty="0"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0" name="椭圆 29"/>
          <p:cNvSpPr/>
          <p:nvPr/>
        </p:nvSpPr>
        <p:spPr>
          <a:xfrm>
            <a:off x="601663" y="688975"/>
            <a:ext cx="803275" cy="714375"/>
          </a:xfrm>
          <a:prstGeom prst="ellipse">
            <a:avLst/>
          </a:pr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zh-CN" sz="2400" b="1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3b</a:t>
            </a:r>
            <a:endParaRPr lang="en-US" altLang="zh-CN" sz="2400" b="1" noProof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498600" y="634365"/>
            <a:ext cx="1022604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Use the words given to write questions.Then ask and answer them with a partner.</a:t>
            </a:r>
            <a:endParaRPr lang="en-US" sz="320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740535" y="2494280"/>
            <a:ext cx="4725035" cy="429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often do you help with housework </a:t>
            </a:r>
            <a:endParaRPr lang="en-US" altLang="zh-CN" sz="22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942455" y="2525395"/>
            <a:ext cx="2753995" cy="429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Three times a week.</a:t>
            </a:r>
            <a:endParaRPr lang="en-US" altLang="zh-CN" sz="22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740535" y="3400552"/>
            <a:ext cx="4725035" cy="429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do you usually do on weekends </a:t>
            </a:r>
            <a:endParaRPr lang="en-US" altLang="zh-CN" sz="22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740535" y="4331335"/>
            <a:ext cx="5325745" cy="429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often does your best friend exercise </a:t>
            </a:r>
            <a:endParaRPr lang="en-US" altLang="zh-CN" sz="22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740535" y="5241290"/>
            <a:ext cx="5325745" cy="429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do you usually do after school</a:t>
            </a:r>
            <a:endParaRPr lang="en-US" altLang="zh-CN" sz="22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942455" y="3400552"/>
            <a:ext cx="3959860" cy="429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usually visit my grandparents.</a:t>
            </a:r>
            <a:endParaRPr lang="en-US" altLang="zh-CN" sz="22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942455" y="4331335"/>
            <a:ext cx="3959860" cy="429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exercises almost every day.</a:t>
            </a:r>
            <a:endParaRPr lang="en-US" altLang="zh-CN" sz="22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6942455" y="5241290"/>
            <a:ext cx="3959860" cy="429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usually help with cooking.</a:t>
            </a:r>
            <a:endParaRPr lang="en-US" altLang="zh-CN" sz="22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402777" y="150337"/>
            <a:ext cx="209169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Presentation</a:t>
            </a:r>
            <a:endParaRPr lang="zh-CN" alt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1"/>
      <p:bldP spid="8" grpId="2"/>
      <p:bldP spid="9" grpId="3"/>
      <p:bldP spid="10" grpId="4"/>
      <p:bldP spid="11" grpId="5"/>
      <p:bldP spid="12" grpId="6"/>
      <p:bldP spid="13" grpId="7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2515791" y="765953"/>
            <a:ext cx="9318083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What can you do to improve your English? </a:t>
            </a:r>
            <a:endParaRPr lang="en-US" sz="320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486847" y="2212665"/>
            <a:ext cx="4304665" cy="460375"/>
          </a:xfrm>
          <a:prstGeom prst="rect">
            <a:avLst/>
          </a:prstGeom>
          <a:solidFill>
            <a:schemeClr val="bg1"/>
          </a:solidFill>
          <a:effectLst>
            <a:innerShdw blurRad="63500" dist="508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watch English programs on TV</a:t>
            </a:r>
            <a:endParaRPr lang="en-US" altLang="zh-C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矩形: 圆角 4"/>
          <p:cNvSpPr/>
          <p:nvPr/>
        </p:nvSpPr>
        <p:spPr>
          <a:xfrm>
            <a:off x="527265" y="764743"/>
            <a:ext cx="1815885" cy="584775"/>
          </a:xfrm>
          <a:prstGeom prst="roundRect">
            <a:avLst/>
          </a:prstGeom>
          <a:solidFill>
            <a:srgbClr val="FFD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Discussion</a:t>
            </a:r>
            <a:endParaRPr lang="zh-CN" altLang="en-US" sz="2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486847" y="3109285"/>
            <a:ext cx="4304665" cy="460375"/>
          </a:xfrm>
          <a:prstGeom prst="rect">
            <a:avLst/>
          </a:prstGeom>
          <a:solidFill>
            <a:schemeClr val="bg1"/>
          </a:solidFill>
          <a:effectLst>
            <a:innerShdw blurRad="63500" dist="508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listen to English news</a:t>
            </a:r>
            <a:endParaRPr lang="en-US" altLang="zh-C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486847" y="4057340"/>
            <a:ext cx="4304665" cy="460375"/>
          </a:xfrm>
          <a:prstGeom prst="rect">
            <a:avLst/>
          </a:prstGeom>
          <a:solidFill>
            <a:schemeClr val="bg1"/>
          </a:solidFill>
          <a:effectLst>
            <a:innerShdw blurRad="63500" dist="508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sing English songs</a:t>
            </a:r>
            <a:endParaRPr lang="en-US" altLang="zh-C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402777" y="150337"/>
            <a:ext cx="209169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Presentation</a:t>
            </a:r>
            <a:endParaRPr lang="zh-CN" alt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486847" y="4775207"/>
            <a:ext cx="4304665" cy="460375"/>
          </a:xfrm>
          <a:prstGeom prst="rect">
            <a:avLst/>
          </a:prstGeom>
          <a:solidFill>
            <a:schemeClr val="bg1"/>
          </a:solidFill>
          <a:effectLst>
            <a:innerShdw blurRad="63500" dist="508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read English books</a:t>
            </a:r>
            <a:endParaRPr lang="en-US" altLang="zh-C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486847" y="5493074"/>
            <a:ext cx="4304665" cy="460375"/>
          </a:xfrm>
          <a:prstGeom prst="rect">
            <a:avLst/>
          </a:prstGeom>
          <a:solidFill>
            <a:schemeClr val="bg1"/>
          </a:solidFill>
          <a:effectLst>
            <a:innerShdw blurRad="63500" dist="508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altLang="zh-C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1" animBg="1"/>
      <p:bldP spid="9" grpId="2" animBg="1"/>
      <p:bldP spid="10" grpId="3" animBg="1"/>
      <p:bldP spid="11" grpId="4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141605"/>
            <a:ext cx="2573655" cy="489585"/>
          </a:xfrm>
          <a:prstGeom prst="rect">
            <a:avLst/>
          </a:prstGeom>
          <a:solidFill>
            <a:srgbClr val="FFD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Learning goals</a:t>
            </a:r>
            <a:endParaRPr lang="zh-CN" altLang="en-US" sz="28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矩形 8"/>
          <p:cNvSpPr>
            <a:spLocks noChangeArrowheads="1"/>
          </p:cNvSpPr>
          <p:nvPr/>
        </p:nvSpPr>
        <p:spPr bwMode="auto">
          <a:xfrm>
            <a:off x="1150620" y="795655"/>
            <a:ext cx="10902950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Wingdings 2" panose="05020102010507070707" pitchFamily="18" charset="2"/>
              <a:buChar char="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9pPr>
          </a:lstStyle>
          <a:p>
            <a:pPr algn="just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US" altLang="zh-CN">
                <a:ea typeface="宋体" panose="02010600030101010101" pitchFamily="2" charset="-122"/>
              </a:rPr>
              <a:t>1.</a:t>
            </a:r>
            <a:r>
              <a:rPr lang="en-US" altLang="zh-CN">
                <a:solidFill>
                  <a:srgbClr val="FF0000"/>
                </a:solidFill>
                <a:ea typeface="宋体" panose="02010600030101010101" pitchFamily="2" charset="-122"/>
              </a:rPr>
              <a:t>Curriculum words:</a:t>
            </a:r>
            <a:r>
              <a:rPr lang="en-US" altLang="zh-CN">
                <a:ea typeface="宋体" panose="02010600030101010101" pitchFamily="2" charset="-122"/>
              </a:rPr>
              <a:t>  maybe, least</a:t>
            </a:r>
            <a:endParaRPr lang="en-US" altLang="zh-CN"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9" name="矩形 10"/>
          <p:cNvSpPr>
            <a:spLocks noChangeArrowheads="1"/>
          </p:cNvSpPr>
          <p:nvPr/>
        </p:nvSpPr>
        <p:spPr bwMode="auto">
          <a:xfrm>
            <a:off x="1150620" y="4003040"/>
            <a:ext cx="10690860" cy="2158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Wingdings 2" panose="05020102010507070707" pitchFamily="18" charset="2"/>
              <a:buChar char="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>
                <a:ea typeface="宋体" panose="02010600030101010101" pitchFamily="2" charset="-122"/>
                <a:cs typeface="Times New Roman" panose="02020603050405020304" pitchFamily="18" charset="0"/>
              </a:rPr>
              <a:t>5. </a:t>
            </a:r>
            <a:r>
              <a:rPr lang="en-US" altLang="zh-CN">
                <a:solidFill>
                  <a:srgbClr val="FF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Sentences</a:t>
            </a:r>
            <a:r>
              <a:rPr lang="zh-CN" altLang="en-US">
                <a:solidFill>
                  <a:srgbClr val="FF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：</a:t>
            </a:r>
            <a:r>
              <a:rPr lang="zh-CN" altLang="en-US">
                <a:latin typeface="+mn-ea"/>
                <a:ea typeface="+mn-ea"/>
                <a:cs typeface="Times New Roman" panose="02020603050405020304" pitchFamily="18" charset="0"/>
              </a:rPr>
              <a:t>① </a:t>
            </a:r>
            <a:r>
              <a:rPr lang="en-US" altLang="zh-CN">
                <a:ea typeface="+mn-ea"/>
                <a:cs typeface="Times New Roman" panose="02020603050405020304" pitchFamily="18" charset="0"/>
              </a:rPr>
              <a:t>—What do you usually do on weekends?</a:t>
            </a:r>
            <a:endParaRPr lang="en-US" altLang="zh-CN">
              <a:ea typeface="+mn-ea"/>
              <a:cs typeface="Times New Roman" panose="02020603050405020304" pitchFamily="18" charset="0"/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>
                <a:ea typeface="+mn-ea"/>
                <a:cs typeface="Times New Roman" panose="02020603050405020304" pitchFamily="18" charset="0"/>
              </a:rPr>
              <a:t>                              </a:t>
            </a:r>
            <a:r>
              <a:rPr lang="en-US" altLang="zh-CN">
                <a:ea typeface="+mn-ea"/>
                <a:cs typeface="Times New Roman" panose="02020603050405020304" pitchFamily="18" charset="0"/>
                <a:sym typeface="+mn-ea"/>
              </a:rPr>
              <a:t>—I always/sometimes/...</a:t>
            </a:r>
            <a:endParaRPr lang="en-US" altLang="zh-CN">
              <a:ea typeface="+mn-ea"/>
              <a:cs typeface="Times New Roman" panose="02020603050405020304" pitchFamily="18" charset="0"/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>
                <a:ea typeface="+mn-ea"/>
                <a:cs typeface="Times New Roman" panose="02020603050405020304" pitchFamily="18" charset="0"/>
              </a:rPr>
              <a:t>                         ②</a:t>
            </a:r>
            <a:r>
              <a:rPr lang="en-US" altLang="zh-CN">
                <a:ea typeface="+mn-ea"/>
                <a:cs typeface="Times New Roman" panose="02020603050405020304" pitchFamily="18" charset="0"/>
              </a:rPr>
              <a:t> —How often...?  	</a:t>
            </a:r>
            <a:r>
              <a:rPr lang="en-US" altLang="zh-CN">
                <a:ea typeface="+mn-ea"/>
                <a:cs typeface="Times New Roman" panose="02020603050405020304" pitchFamily="18" charset="0"/>
                <a:sym typeface="+mn-ea"/>
              </a:rPr>
              <a:t>—I ... once a month/...</a:t>
            </a:r>
            <a:r>
              <a:rPr lang="en-US" altLang="zh-CN">
                <a:ea typeface="+mn-ea"/>
                <a:cs typeface="Times New Roman" panose="02020603050405020304" pitchFamily="18" charset="0"/>
              </a:rPr>
              <a:t> </a:t>
            </a:r>
            <a:endParaRPr lang="en-US" altLang="zh-CN">
              <a:ea typeface="+mn-ea"/>
              <a:cs typeface="Times New Roman" panose="02020603050405020304" pitchFamily="18" charset="0"/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>
                <a:ea typeface="+mn-ea"/>
                <a:cs typeface="Times New Roman" panose="02020603050405020304" pitchFamily="18" charset="0"/>
              </a:rPr>
              <a:t>                         </a:t>
            </a:r>
            <a:r>
              <a:rPr lang="zh-CN" altLang="en-US">
                <a:ea typeface="+mn-ea"/>
                <a:cs typeface="Times New Roman" panose="02020603050405020304" pitchFamily="18" charset="0"/>
              </a:rPr>
              <a:t>③ </a:t>
            </a:r>
            <a:r>
              <a:rPr lang="en-US" altLang="zh-CN">
                <a:ea typeface="+mn-ea"/>
                <a:cs typeface="Times New Roman" panose="02020603050405020304" pitchFamily="18" charset="0"/>
              </a:rPr>
              <a:t>—Do you…?      	</a:t>
            </a:r>
            <a:r>
              <a:rPr lang="en-US" altLang="zh-CN">
                <a:ea typeface="+mn-ea"/>
                <a:cs typeface="Times New Roman" panose="02020603050405020304" pitchFamily="18" charset="0"/>
                <a:sym typeface="+mn-ea"/>
              </a:rPr>
              <a:t>—Yes, I do./No, I don't.</a:t>
            </a:r>
            <a:r>
              <a:rPr lang="en-US" altLang="zh-CN">
                <a:ea typeface="+mn-ea"/>
                <a:cs typeface="Times New Roman" panose="02020603050405020304" pitchFamily="18" charset="0"/>
              </a:rPr>
              <a:t>                 </a:t>
            </a:r>
            <a:endParaRPr lang="en-US" altLang="zh-CN"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矩形 8"/>
          <p:cNvSpPr>
            <a:spLocks noChangeArrowheads="1"/>
          </p:cNvSpPr>
          <p:nvPr/>
        </p:nvSpPr>
        <p:spPr bwMode="auto">
          <a:xfrm>
            <a:off x="1150620" y="1403985"/>
            <a:ext cx="8338185" cy="737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Wingdings 2" panose="05020102010507070707" pitchFamily="18" charset="2"/>
              <a:buChar char="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>
                <a:ea typeface="宋体" panose="02010600030101010101" pitchFamily="2" charset="-122"/>
              </a:rPr>
              <a:t>2. </a:t>
            </a:r>
            <a:r>
              <a:rPr lang="en-US" altLang="zh-CN">
                <a:solidFill>
                  <a:srgbClr val="FF0000"/>
                </a:solidFill>
                <a:ea typeface="宋体" panose="02010600030101010101" pitchFamily="2" charset="-122"/>
              </a:rPr>
              <a:t>Useful expressions: </a:t>
            </a:r>
            <a:r>
              <a:rPr lang="en-US" altLang="zh-CN">
                <a:ea typeface="宋体" panose="02010600030101010101" pitchFamily="2" charset="-122"/>
              </a:rPr>
              <a:t>at least, stay up, how often</a:t>
            </a:r>
            <a:endParaRPr lang="en-US" altLang="zh-CN"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1150620" y="2184400"/>
            <a:ext cx="5630863" cy="607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Wingdings 2" panose="05020102010507070707" pitchFamily="18" charset="2"/>
              <a:buChar char="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>
                <a:ea typeface="宋体" panose="02010600030101010101" pitchFamily="2" charset="-122"/>
              </a:rPr>
              <a:t>3. </a:t>
            </a:r>
            <a:r>
              <a:rPr lang="en-US" altLang="zh-CN">
                <a:solidFill>
                  <a:srgbClr val="FF0000"/>
                </a:solidFill>
                <a:ea typeface="宋体" panose="02010600030101010101" pitchFamily="2" charset="-122"/>
              </a:rPr>
              <a:t>Functions</a:t>
            </a:r>
            <a:r>
              <a:rPr lang="zh-CN" altLang="en-US">
                <a:solidFill>
                  <a:srgbClr val="FF0000"/>
                </a:solidFill>
                <a:ea typeface="宋体" panose="02010600030101010101" pitchFamily="2" charset="-122"/>
              </a:rPr>
              <a:t>：</a:t>
            </a:r>
            <a:r>
              <a:rPr lang="zh-CN" altLang="en-US" sz="240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</a:rPr>
              <a:t>谈论从事活动的频率</a:t>
            </a:r>
            <a:endParaRPr lang="zh-CN" altLang="en-US" sz="240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</a:endParaRPr>
          </a:p>
        </p:txBody>
      </p:sp>
      <p:sp>
        <p:nvSpPr>
          <p:cNvPr id="12" name="矩形 10"/>
          <p:cNvSpPr>
            <a:spLocks noChangeArrowheads="1"/>
          </p:cNvSpPr>
          <p:nvPr/>
        </p:nvSpPr>
        <p:spPr bwMode="auto">
          <a:xfrm>
            <a:off x="1150620" y="2835275"/>
            <a:ext cx="7893049" cy="1124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Wingdings 2" panose="05020102010507070707" pitchFamily="18" charset="2"/>
              <a:buChar char="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>
                <a:ea typeface="宋体" panose="02010600030101010101" pitchFamily="2" charset="-122"/>
              </a:rPr>
              <a:t>4. </a:t>
            </a:r>
            <a:r>
              <a:rPr lang="en-US" altLang="zh-CN">
                <a:solidFill>
                  <a:srgbClr val="FF0000"/>
                </a:solidFill>
                <a:ea typeface="宋体" panose="02010600030101010101" pitchFamily="2" charset="-122"/>
              </a:rPr>
              <a:t>Grammar</a:t>
            </a:r>
            <a:r>
              <a:rPr lang="zh-CN" altLang="en-US">
                <a:solidFill>
                  <a:srgbClr val="FF0000"/>
                </a:solidFill>
                <a:ea typeface="宋体" panose="02010600030101010101" pitchFamily="2" charset="-122"/>
              </a:rPr>
              <a:t>：</a:t>
            </a:r>
            <a:r>
              <a:rPr lang="zh-CN" altLang="en-US">
                <a:latin typeface="+mn-ea"/>
                <a:ea typeface="+mn-ea"/>
              </a:rPr>
              <a:t>①</a:t>
            </a:r>
            <a:r>
              <a:rPr lang="zh-CN" altLang="en-US" sz="2400">
                <a:latin typeface="+mn-ea"/>
                <a:ea typeface="+mn-ea"/>
              </a:rPr>
              <a:t>常见频度副词</a:t>
            </a:r>
            <a:endParaRPr lang="en-US" altLang="zh-CN" sz="2400">
              <a:latin typeface="+mn-ea"/>
              <a:ea typeface="+mn-ea"/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>
                <a:latin typeface="+mn-ea"/>
                <a:ea typeface="+mn-ea"/>
              </a:rPr>
              <a:t>                    </a:t>
            </a:r>
            <a:r>
              <a:rPr lang="zh-CN" altLang="en-US">
                <a:latin typeface="+mn-ea"/>
                <a:ea typeface="+mn-ea"/>
              </a:rPr>
              <a:t>②</a:t>
            </a:r>
            <a:r>
              <a:rPr lang="zh-CN" altLang="en-US" sz="2400">
                <a:latin typeface="+mn-ea"/>
                <a:ea typeface="+mn-ea"/>
              </a:rPr>
              <a:t>单位时间内活动频度次数的表达法</a:t>
            </a:r>
            <a:endParaRPr lang="en-US" altLang="zh-CN" sz="2400">
              <a:latin typeface="+mn-ea"/>
              <a:ea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2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3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4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2" presetClass="entr" presetSubtype="8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1"/>
      <p:bldP spid="10" grpId="2"/>
      <p:bldP spid="11" grpId="3"/>
      <p:bldP spid="12" grpId="4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椭圆 29"/>
          <p:cNvSpPr/>
          <p:nvPr/>
        </p:nvSpPr>
        <p:spPr>
          <a:xfrm>
            <a:off x="601663" y="688975"/>
            <a:ext cx="803275" cy="714375"/>
          </a:xfrm>
          <a:prstGeom prst="ellipse">
            <a:avLst/>
          </a:pr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zh-CN" sz="2400" b="1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3c</a:t>
            </a:r>
            <a:endParaRPr lang="en-US" altLang="zh-CN" sz="2400" b="1" noProof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498600" y="634365"/>
            <a:ext cx="1010094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What can you do to improve your English? Add more things to the chart.Then ask your classmates the questions and find the best English student.</a:t>
            </a:r>
            <a:endParaRPr lang="en-US" sz="320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868416" y="2467935"/>
          <a:ext cx="6365875" cy="32886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68320"/>
                <a:gridCol w="1402715"/>
                <a:gridCol w="1894840"/>
              </a:tblGrid>
              <a:tr h="4572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2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How often do you...</a:t>
                      </a:r>
                      <a:endParaRPr lang="en-US" altLang="zh-CN" sz="2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2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Names</a:t>
                      </a:r>
                      <a:endParaRPr lang="en-US" altLang="zh-CN" sz="2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2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Frequency</a:t>
                      </a:r>
                      <a:endParaRPr lang="en-US" altLang="zh-CN" sz="2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anchorCtr="1"/>
                </a:tc>
              </a:tr>
              <a:tr h="54546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2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read English books?</a:t>
                      </a:r>
                      <a:endParaRPr lang="en-US" altLang="zh-CN" sz="2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2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Lin Ying</a:t>
                      </a:r>
                      <a:endParaRPr lang="en-US" altLang="zh-CN" sz="2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2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twice a week</a:t>
                      </a:r>
                      <a:endParaRPr lang="en-US" altLang="zh-CN" sz="2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anchorCtr="1"/>
                </a:tc>
              </a:tr>
              <a:tr h="45720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2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2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2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anchorCtr="1"/>
                </a:tc>
              </a:tr>
              <a:tr h="45720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2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2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2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anchorCtr="1"/>
                </a:tc>
              </a:tr>
              <a:tr h="45720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2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2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2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anchorCtr="1"/>
                </a:tc>
              </a:tr>
              <a:tr h="45720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2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2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2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anchorCtr="1"/>
                </a:tc>
              </a:tr>
              <a:tr h="45720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2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2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2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anchorCtr="1"/>
                </a:tc>
              </a:tr>
            </a:tbl>
          </a:graphicData>
        </a:graphic>
      </p:graphicFrame>
      <p:sp>
        <p:nvSpPr>
          <p:cNvPr id="20" name="文本框 19"/>
          <p:cNvSpPr txBox="1"/>
          <p:nvPr/>
        </p:nvSpPr>
        <p:spPr>
          <a:xfrm>
            <a:off x="402777" y="150337"/>
            <a:ext cx="209169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Presentation</a:t>
            </a:r>
            <a:endParaRPr lang="zh-CN" alt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7538466" y="2686843"/>
            <a:ext cx="4371037" cy="2469298"/>
            <a:chOff x="2899559" y="2219767"/>
            <a:chExt cx="4371037" cy="2469298"/>
          </a:xfrm>
        </p:grpSpPr>
        <p:sp>
          <p:nvSpPr>
            <p:cNvPr id="9" name="矩形 8"/>
            <p:cNvSpPr/>
            <p:nvPr/>
          </p:nvSpPr>
          <p:spPr>
            <a:xfrm>
              <a:off x="3011074" y="2297997"/>
              <a:ext cx="4259522" cy="2391068"/>
            </a:xfrm>
            <a:prstGeom prst="rect">
              <a:avLst/>
            </a:prstGeom>
            <a:solidFill>
              <a:srgbClr val="26439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文本框 9"/>
            <p:cNvSpPr txBox="1">
              <a:spLocks noChangeArrowheads="1"/>
            </p:cNvSpPr>
            <p:nvPr/>
          </p:nvSpPr>
          <p:spPr bwMode="auto">
            <a:xfrm>
              <a:off x="2899559" y="2219767"/>
              <a:ext cx="4259522" cy="2370201"/>
            </a:xfrm>
            <a:prstGeom prst="rect">
              <a:avLst/>
            </a:prstGeom>
            <a:solidFill>
              <a:srgbClr val="DEF3FB"/>
            </a:solidFill>
            <a:ln w="9525">
              <a:solidFill>
                <a:srgbClr val="000000"/>
              </a:solidFill>
              <a:miter lim="800000"/>
            </a:ln>
            <a:effectLst/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微软雅黑" panose="020B0503020204020204" pitchFamily="34" charset="-122"/>
                </a:defRPr>
              </a:lvl9pPr>
            </a:lstStyle>
            <a:p>
              <a:pPr fontAlgn="auto">
                <a:lnSpc>
                  <a:spcPct val="150000"/>
                </a:lnSpc>
                <a:buNone/>
              </a:pPr>
              <a:r>
                <a:rPr lang="en-US" altLang="zh-CN" sz="2400">
                  <a:latin typeface="Times New Roman" panose="02020603050405020304" pitchFamily="18" charset="0"/>
                  <a:cs typeface="Times New Roman" panose="02020603050405020304" pitchFamily="18" charset="0"/>
                </a:rPr>
                <a:t>A: How often do you read English books?</a:t>
              </a:r>
              <a:endPara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fontAlgn="auto">
                <a:lnSpc>
                  <a:spcPct val="150000"/>
                </a:lnSpc>
                <a:buNone/>
              </a:pPr>
              <a:r>
                <a:rPr lang="en-US" altLang="zh-CN" sz="2400">
                  <a:latin typeface="Times New Roman" panose="02020603050405020304" pitchFamily="18" charset="0"/>
                  <a:cs typeface="Times New Roman" panose="02020603050405020304" pitchFamily="18" charset="0"/>
                </a:rPr>
                <a:t>B: I read English books about twice a week.</a:t>
              </a:r>
              <a:endPara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endParaRPr lang="zh-CN" altLang="en-US"/>
          </a:p>
        </p:txBody>
      </p:sp>
      <p:sp>
        <p:nvSpPr>
          <p:cNvPr id="4" name="副标题 3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 fontScale="70000"/>
          </a:bodyPr>
          <a:lstStyle/>
          <a:p>
            <a:endParaRPr lang="zh-CN" altLang="en-US"/>
          </a:p>
        </p:txBody>
      </p:sp>
      <p:pic>
        <p:nvPicPr>
          <p:cNvPr id="52" name="图形 51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 flipH="1" flipV="1">
            <a:off x="59107" y="4827095"/>
            <a:ext cx="1870413" cy="1956409"/>
          </a:xfrm>
          <a:prstGeom prst="rect">
            <a:avLst/>
          </a:prstGeom>
        </p:spPr>
      </p:pic>
      <p:pic>
        <p:nvPicPr>
          <p:cNvPr id="53" name="图形 52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0051181" y="40578"/>
            <a:ext cx="2065140" cy="163037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4" cstate="screen"/>
          <a:srcRect l="12695" t="13963" r="15432" b="9410"/>
          <a:stretch>
            <a:fillRect/>
          </a:stretch>
        </p:blipFill>
        <p:spPr>
          <a:xfrm rot="5400000">
            <a:off x="2925434" y="-1362528"/>
            <a:ext cx="6195993" cy="9583056"/>
          </a:xfrm>
          <a:prstGeom prst="rect">
            <a:avLst/>
          </a:prstGeom>
          <a:effectLst>
            <a:outerShdw blurRad="152400" dist="762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4" name="文本框 13"/>
          <p:cNvSpPr txBox="1"/>
          <p:nvPr/>
        </p:nvSpPr>
        <p:spPr>
          <a:xfrm>
            <a:off x="3521075" y="2927687"/>
            <a:ext cx="5337175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600" b="1" spc="-150" dirty="0" smtClean="0">
                <a:solidFill>
                  <a:srgbClr val="60A8AF"/>
                </a:solidFill>
                <a:cs typeface="+mn-ea"/>
                <a:sym typeface="+mn-lt"/>
              </a:rPr>
              <a:t>反</a:t>
            </a:r>
            <a:r>
              <a:rPr lang="zh-CN" altLang="en-US" sz="6600" b="1" spc="-150" dirty="0" smtClean="0">
                <a:solidFill>
                  <a:srgbClr val="FF0000"/>
                </a:solidFill>
                <a:cs typeface="+mn-ea"/>
                <a:sym typeface="+mn-lt"/>
              </a:rPr>
              <a:t>馈</a:t>
            </a:r>
            <a:r>
              <a:rPr lang="zh-CN" altLang="en-US" sz="6600" b="1" spc="-150" dirty="0" smtClean="0">
                <a:solidFill>
                  <a:srgbClr val="00B0F0"/>
                </a:solidFill>
                <a:cs typeface="+mn-ea"/>
                <a:sym typeface="+mn-lt"/>
              </a:rPr>
              <a:t>固</a:t>
            </a:r>
            <a:r>
              <a:rPr lang="zh-CN" altLang="en-US" sz="6600" b="1" spc="-150" dirty="0" smtClean="0">
                <a:solidFill>
                  <a:srgbClr val="FFC000"/>
                </a:solidFill>
                <a:cs typeface="+mn-ea"/>
                <a:sym typeface="+mn-lt"/>
              </a:rPr>
              <a:t>学</a:t>
            </a:r>
            <a:endParaRPr lang="zh-CN" altLang="en-US" sz="6600" b="1" spc="-150" dirty="0" smtClean="0">
              <a:solidFill>
                <a:srgbClr val="FFC000"/>
              </a:solidFill>
              <a:cs typeface="+mn-ea"/>
              <a:sym typeface="+mn-lt"/>
            </a:endParaRPr>
          </a:p>
        </p:txBody>
      </p:sp>
      <p:cxnSp>
        <p:nvCxnSpPr>
          <p:cNvPr id="41" name="直接连接符 40"/>
          <p:cNvCxnSpPr/>
          <p:nvPr/>
        </p:nvCxnSpPr>
        <p:spPr>
          <a:xfrm>
            <a:off x="411695" y="2518913"/>
            <a:ext cx="983411" cy="0"/>
          </a:xfrm>
          <a:prstGeom prst="line">
            <a:avLst/>
          </a:prstGeom>
          <a:ln w="38100"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连接符 41"/>
          <p:cNvCxnSpPr/>
          <p:nvPr/>
        </p:nvCxnSpPr>
        <p:spPr>
          <a:xfrm>
            <a:off x="1101913" y="2271473"/>
            <a:ext cx="379561" cy="0"/>
          </a:xfrm>
          <a:prstGeom prst="line">
            <a:avLst/>
          </a:prstGeom>
          <a:ln w="38100"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" name="图形 53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830955" y="763694"/>
            <a:ext cx="268506" cy="268506"/>
          </a:xfrm>
          <a:prstGeom prst="rect">
            <a:avLst/>
          </a:prstGeom>
        </p:spPr>
      </p:pic>
      <p:pic>
        <p:nvPicPr>
          <p:cNvPr id="55" name="图形 54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11086082" y="6011689"/>
            <a:ext cx="246232" cy="246232"/>
          </a:xfrm>
          <a:prstGeom prst="rect">
            <a:avLst/>
          </a:prstGeom>
        </p:spPr>
      </p:pic>
      <p:cxnSp>
        <p:nvCxnSpPr>
          <p:cNvPr id="56" name="直接连接符 55"/>
          <p:cNvCxnSpPr/>
          <p:nvPr/>
        </p:nvCxnSpPr>
        <p:spPr>
          <a:xfrm>
            <a:off x="10736186" y="4572796"/>
            <a:ext cx="983411" cy="0"/>
          </a:xfrm>
          <a:prstGeom prst="line">
            <a:avLst/>
          </a:prstGeom>
          <a:ln w="38100"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接连接符 56"/>
          <p:cNvCxnSpPr/>
          <p:nvPr/>
        </p:nvCxnSpPr>
        <p:spPr>
          <a:xfrm>
            <a:off x="11426404" y="4325356"/>
            <a:ext cx="379561" cy="0"/>
          </a:xfrm>
          <a:prstGeom prst="line">
            <a:avLst/>
          </a:prstGeom>
          <a:ln w="38100"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3" name="组合 62"/>
          <p:cNvGrpSpPr/>
          <p:nvPr/>
        </p:nvGrpSpPr>
        <p:grpSpPr>
          <a:xfrm>
            <a:off x="3349122" y="2679531"/>
            <a:ext cx="758330" cy="1509396"/>
            <a:chOff x="4355021" y="1468708"/>
            <a:chExt cx="758330" cy="1509396"/>
          </a:xfrm>
        </p:grpSpPr>
        <p:sp>
          <p:nvSpPr>
            <p:cNvPr id="58" name="星形: 五角 57"/>
            <p:cNvSpPr/>
            <p:nvPr/>
          </p:nvSpPr>
          <p:spPr>
            <a:xfrm>
              <a:off x="4652433" y="2517186"/>
              <a:ext cx="460918" cy="460918"/>
            </a:xfrm>
            <a:prstGeom prst="star5">
              <a:avLst/>
            </a:prstGeom>
            <a:solidFill>
              <a:srgbClr val="FF62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60" name="星形: 五角 59"/>
            <p:cNvSpPr/>
            <p:nvPr/>
          </p:nvSpPr>
          <p:spPr>
            <a:xfrm>
              <a:off x="4355021" y="2208794"/>
              <a:ext cx="320445" cy="320445"/>
            </a:xfrm>
            <a:prstGeom prst="star5">
              <a:avLst/>
            </a:prstGeom>
            <a:solidFill>
              <a:srgbClr val="60A8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1" name="星形: 五角 60"/>
            <p:cNvSpPr/>
            <p:nvPr/>
          </p:nvSpPr>
          <p:spPr>
            <a:xfrm>
              <a:off x="4431095" y="1794975"/>
              <a:ext cx="228299" cy="228299"/>
            </a:xfrm>
            <a:prstGeom prst="star5">
              <a:avLst/>
            </a:prstGeom>
            <a:solidFill>
              <a:srgbClr val="FFC7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2" name="星形: 五角 61"/>
            <p:cNvSpPr/>
            <p:nvPr/>
          </p:nvSpPr>
          <p:spPr>
            <a:xfrm>
              <a:off x="4771591" y="1468708"/>
              <a:ext cx="160111" cy="160111"/>
            </a:xfrm>
            <a:prstGeom prst="star5">
              <a:avLst/>
            </a:prstGeom>
            <a:solidFill>
              <a:srgbClr val="0045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75" name="组合 74"/>
          <p:cNvGrpSpPr/>
          <p:nvPr/>
        </p:nvGrpSpPr>
        <p:grpSpPr>
          <a:xfrm flipH="1">
            <a:off x="8212601" y="2639883"/>
            <a:ext cx="758330" cy="1509396"/>
            <a:chOff x="4355021" y="1468708"/>
            <a:chExt cx="758330" cy="1509396"/>
          </a:xfrm>
        </p:grpSpPr>
        <p:sp>
          <p:nvSpPr>
            <p:cNvPr id="76" name="星形: 五角 75"/>
            <p:cNvSpPr/>
            <p:nvPr/>
          </p:nvSpPr>
          <p:spPr>
            <a:xfrm>
              <a:off x="4652433" y="2517186"/>
              <a:ext cx="460918" cy="460918"/>
            </a:xfrm>
            <a:prstGeom prst="star5">
              <a:avLst/>
            </a:prstGeom>
            <a:solidFill>
              <a:srgbClr val="FF62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77" name="星形: 五角 76"/>
            <p:cNvSpPr/>
            <p:nvPr/>
          </p:nvSpPr>
          <p:spPr>
            <a:xfrm>
              <a:off x="4355021" y="2208794"/>
              <a:ext cx="320445" cy="320445"/>
            </a:xfrm>
            <a:prstGeom prst="star5">
              <a:avLst/>
            </a:prstGeom>
            <a:solidFill>
              <a:srgbClr val="60A8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8" name="星形: 五角 77"/>
            <p:cNvSpPr/>
            <p:nvPr/>
          </p:nvSpPr>
          <p:spPr>
            <a:xfrm>
              <a:off x="4431095" y="1794975"/>
              <a:ext cx="228299" cy="228299"/>
            </a:xfrm>
            <a:prstGeom prst="star5">
              <a:avLst/>
            </a:prstGeom>
            <a:solidFill>
              <a:srgbClr val="FFC7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9" name="星形: 五角 78"/>
            <p:cNvSpPr/>
            <p:nvPr/>
          </p:nvSpPr>
          <p:spPr>
            <a:xfrm>
              <a:off x="4771591" y="1468708"/>
              <a:ext cx="160111" cy="160111"/>
            </a:xfrm>
            <a:prstGeom prst="star5">
              <a:avLst/>
            </a:prstGeom>
            <a:solidFill>
              <a:srgbClr val="0045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</p:spTree>
    <p:custDataLst>
      <p:tags r:id="rId7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333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49"/>
                            </p:stCondLst>
                            <p:childTnLst>
                              <p:par>
                                <p:cTn id="1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02777" y="150337"/>
            <a:ext cx="159956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Exercises</a:t>
            </a:r>
            <a:endParaRPr lang="zh-CN" alt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272148" y="584485"/>
            <a:ext cx="2422525" cy="7372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2800" b="1">
                <a:solidFill>
                  <a:schemeClr val="accent6">
                    <a:lumMod val="75000"/>
                  </a:schemeClr>
                </a:solidFill>
                <a:latin typeface="+mn-ea"/>
              </a:rPr>
              <a:t>一 、单项选择</a:t>
            </a:r>
            <a:endParaRPr lang="zh-CN" altLang="en-US" sz="2800" b="1">
              <a:solidFill>
                <a:schemeClr val="accent6">
                  <a:lumMod val="75000"/>
                </a:schemeClr>
              </a:solidFill>
              <a:latin typeface="+mn-ea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139190" y="1732598"/>
            <a:ext cx="508000" cy="444500"/>
          </a:xfrm>
          <a:prstGeom prst="rect">
            <a:avLst/>
          </a:pr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9pPr>
          </a:lstStyle>
          <a:p>
            <a:pPr algn="ctr">
              <a:defRPr/>
            </a:pPr>
            <a:r>
              <a:rPr lang="en-US" sz="2400">
                <a:solidFill>
                  <a:srgbClr val="FFFFFF"/>
                </a:solidFill>
                <a:latin typeface="微软雅黑" panose="020B0503020204020204" pitchFamily="34" charset="-122"/>
                <a:ea typeface="宋体" panose="02010600030101010101" pitchFamily="2" charset="-122"/>
              </a:rPr>
              <a:t>1</a:t>
            </a:r>
            <a:endParaRPr lang="en-US" sz="2400">
              <a:solidFill>
                <a:srgbClr val="FFFFFF"/>
              </a:solidFill>
              <a:latin typeface="微软雅黑" panose="020B0503020204020204" pitchFamily="34" charset="-122"/>
              <a:ea typeface="宋体" panose="02010600030101010101" pitchFamily="2" charset="-122"/>
            </a:endParaRPr>
          </a:p>
        </p:txBody>
      </p:sp>
      <p:sp>
        <p:nvSpPr>
          <p:cNvPr id="6" name="文本框 17"/>
          <p:cNvSpPr txBox="1">
            <a:spLocks noChangeArrowheads="1"/>
          </p:cNvSpPr>
          <p:nvPr/>
        </p:nvSpPr>
        <p:spPr bwMode="auto">
          <a:xfrm>
            <a:off x="1955165" y="1440180"/>
            <a:ext cx="7839075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Wingdings 2" panose="05020102010507070707" pitchFamily="18" charset="2"/>
              <a:buChar char="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2400">
                <a:ea typeface="宋体" panose="02010600030101010101" pitchFamily="2" charset="-122"/>
                <a:cs typeface="Times New Roman" panose="02020603050405020304" pitchFamily="18" charset="0"/>
              </a:rPr>
              <a:t>—_______do you brush your teeth?</a:t>
            </a:r>
            <a:endParaRPr lang="en-US" altLang="zh-CN" sz="2400"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2400">
                <a:ea typeface="宋体" panose="02010600030101010101" pitchFamily="2" charset="-122"/>
                <a:cs typeface="Times New Roman" panose="02020603050405020304" pitchFamily="18" charset="0"/>
              </a:rPr>
              <a:t>—</a:t>
            </a:r>
            <a:r>
              <a:rPr lang="en-US" sz="2400">
                <a:ea typeface="宋体" panose="02010600030101010101" pitchFamily="2" charset="-122"/>
                <a:cs typeface="Times New Roman" panose="02020603050405020304" pitchFamily="18" charset="0"/>
              </a:rPr>
              <a:t>Twice or more a day. </a:t>
            </a:r>
            <a:endParaRPr lang="zh-CN" altLang="en-US" sz="2400">
              <a:latin typeface="+mn-ea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955165" y="2639060"/>
            <a:ext cx="9083040" cy="460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0">
              <a:buFontTx/>
              <a:buNone/>
              <a:defRPr/>
            </a:pP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A. How soon          B. How far   	C. How long  	       D. How often</a:t>
            </a:r>
            <a:endParaRPr lang="en-US" altLang="zh-C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139190" y="3493135"/>
            <a:ext cx="508000" cy="444500"/>
          </a:xfrm>
          <a:prstGeom prst="rect">
            <a:avLst/>
          </a:pr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9pPr>
          </a:lstStyle>
          <a:p>
            <a:pPr algn="ctr">
              <a:defRPr/>
            </a:pPr>
            <a:r>
              <a:rPr lang="en-US" altLang="zh-CN" sz="2400">
                <a:solidFill>
                  <a:srgbClr val="FFFFFF"/>
                </a:solidFill>
                <a:latin typeface="微软雅黑" panose="020B0503020204020204" pitchFamily="34" charset="-122"/>
                <a:ea typeface="宋体" panose="02010600030101010101" pitchFamily="2" charset="-122"/>
              </a:rPr>
              <a:t>2</a:t>
            </a:r>
            <a:endParaRPr lang="zh-CN" altLang="en-US" sz="2400">
              <a:solidFill>
                <a:srgbClr val="FFFFFF"/>
              </a:solidFill>
              <a:latin typeface="微软雅黑" panose="020B0503020204020204" pitchFamily="34" charset="-122"/>
              <a:ea typeface="宋体" panose="02010600030101010101" pitchFamily="2" charset="-122"/>
            </a:endParaRPr>
          </a:p>
        </p:txBody>
      </p:sp>
      <p:sp>
        <p:nvSpPr>
          <p:cNvPr id="9" name="文本框 23"/>
          <p:cNvSpPr txBox="1">
            <a:spLocks noChangeArrowheads="1"/>
          </p:cNvSpPr>
          <p:nvPr/>
        </p:nvSpPr>
        <p:spPr bwMode="auto">
          <a:xfrm>
            <a:off x="1955165" y="3283585"/>
            <a:ext cx="9641205" cy="1753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Wingdings 2" panose="05020102010507070707" pitchFamily="18" charset="2"/>
              <a:buChar char="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2400"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—</a:t>
            </a:r>
            <a:r>
              <a:rPr lang="en-US" sz="2400">
                <a:ea typeface="宋体" panose="02010600030101010101" pitchFamily="2" charset="-122"/>
                <a:cs typeface="Times New Roman" panose="02020603050405020304" pitchFamily="18" charset="0"/>
              </a:rPr>
              <a:t>I heard you made a new family rule “Put away your phone while at home.”</a:t>
            </a:r>
            <a:endParaRPr lang="en-US" sz="2400"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2400"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—Yes. We were _______ busy checking our mobile phones before, but now we enjoy communicating with our family. </a:t>
            </a:r>
            <a:endParaRPr lang="zh-CN" altLang="en-US" sz="2400"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955165" y="5036820"/>
            <a:ext cx="9640570" cy="460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0">
              <a:buFontTx/>
              <a:buNone/>
              <a:defRPr/>
            </a:pP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A. always               B. never               C. seldom               D. sometimes</a:t>
            </a:r>
            <a:endParaRPr lang="en-US" altLang="zh-C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文本框 4"/>
          <p:cNvSpPr txBox="1">
            <a:spLocks noChangeArrowheads="1"/>
          </p:cNvSpPr>
          <p:nvPr/>
        </p:nvSpPr>
        <p:spPr bwMode="auto">
          <a:xfrm>
            <a:off x="2738578" y="1614208"/>
            <a:ext cx="71172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D</a:t>
            </a:r>
            <a:endParaRPr lang="en-US" altLang="zh-CN" sz="24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1" name="文本框 4"/>
          <p:cNvSpPr txBox="1">
            <a:spLocks noChangeArrowheads="1"/>
          </p:cNvSpPr>
          <p:nvPr/>
        </p:nvSpPr>
        <p:spPr bwMode="auto">
          <a:xfrm>
            <a:off x="4319728" y="3979583"/>
            <a:ext cx="71172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</a:t>
            </a:r>
            <a:endParaRPr lang="en-US" altLang="zh-CN" sz="24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1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02777" y="150337"/>
            <a:ext cx="159956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Exercises</a:t>
            </a:r>
            <a:endParaRPr lang="zh-CN" alt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272148" y="584485"/>
            <a:ext cx="2422525" cy="7372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2800" b="1">
                <a:solidFill>
                  <a:schemeClr val="accent6">
                    <a:lumMod val="75000"/>
                  </a:schemeClr>
                </a:solidFill>
                <a:latin typeface="+mn-ea"/>
              </a:rPr>
              <a:t>一 、单项选择</a:t>
            </a:r>
            <a:endParaRPr lang="zh-CN" altLang="en-US" sz="2800" b="1">
              <a:solidFill>
                <a:schemeClr val="accent6">
                  <a:lumMod val="75000"/>
                </a:schemeClr>
              </a:solidFill>
              <a:latin typeface="+mn-ea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504315" y="1824038"/>
            <a:ext cx="508000" cy="444500"/>
          </a:xfrm>
          <a:prstGeom prst="rect">
            <a:avLst/>
          </a:pr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9pPr>
          </a:lstStyle>
          <a:p>
            <a:pPr algn="ctr">
              <a:defRPr/>
            </a:pPr>
            <a:r>
              <a:rPr lang="en-US" altLang="zh-CN" sz="2400">
                <a:solidFill>
                  <a:srgbClr val="FFFFFF"/>
                </a:solidFill>
                <a:latin typeface="微软雅黑" panose="020B0503020204020204" pitchFamily="34" charset="-122"/>
                <a:ea typeface="宋体" panose="02010600030101010101" pitchFamily="2" charset="-122"/>
              </a:rPr>
              <a:t>3</a:t>
            </a:r>
            <a:endParaRPr lang="zh-CN" altLang="en-US" sz="2400">
              <a:solidFill>
                <a:srgbClr val="FFFFFF"/>
              </a:solidFill>
              <a:latin typeface="微软雅黑" panose="020B0503020204020204" pitchFamily="34" charset="-122"/>
              <a:ea typeface="宋体" panose="02010600030101010101" pitchFamily="2" charset="-122"/>
            </a:endParaRPr>
          </a:p>
        </p:txBody>
      </p:sp>
      <p:sp>
        <p:nvSpPr>
          <p:cNvPr id="6" name="文本框 17"/>
          <p:cNvSpPr txBox="1">
            <a:spLocks noChangeArrowheads="1"/>
          </p:cNvSpPr>
          <p:nvPr/>
        </p:nvSpPr>
        <p:spPr bwMode="auto">
          <a:xfrm>
            <a:off x="2209800" y="1629410"/>
            <a:ext cx="9810115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Wingdings 2" panose="05020102010507070707" pitchFamily="18" charset="2"/>
              <a:buChar char="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sz="2400">
                <a:ea typeface="宋体" panose="02010600030101010101" pitchFamily="2" charset="-122"/>
                <a:cs typeface="Times New Roman" panose="02020603050405020304" pitchFamily="18" charset="0"/>
              </a:rPr>
              <a:t>Uncle Liang </a:t>
            </a:r>
            <a:r>
              <a:rPr lang="en-US" altLang="zh-CN" sz="2400"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_______ </a:t>
            </a:r>
            <a:r>
              <a:rPr lang="en-US" sz="2400">
                <a:ea typeface="宋体" panose="02010600030101010101" pitchFamily="2" charset="-122"/>
                <a:cs typeface="Times New Roman" panose="02020603050405020304" pitchFamily="18" charset="0"/>
              </a:rPr>
              <a:t>eats out because his wife always makes delicious food for him. </a:t>
            </a:r>
            <a:endParaRPr lang="zh-CN" altLang="en-US" sz="2400"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209800" y="2828290"/>
            <a:ext cx="8775700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indent="0">
              <a:buFontTx/>
              <a:buNone/>
              <a:defRPr/>
            </a:pP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A. seldom                           B. sometimes                    C. often</a:t>
            </a:r>
            <a:endParaRPr lang="en-US" altLang="zh-C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504315" y="3678555"/>
            <a:ext cx="508000" cy="444500"/>
          </a:xfrm>
          <a:prstGeom prst="rect">
            <a:avLst/>
          </a:pr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9pPr>
          </a:lstStyle>
          <a:p>
            <a:pPr algn="ctr">
              <a:defRPr/>
            </a:pPr>
            <a:r>
              <a:rPr lang="en-US" altLang="zh-CN" sz="2400">
                <a:solidFill>
                  <a:srgbClr val="FFFFFF"/>
                </a:solidFill>
                <a:latin typeface="微软雅黑" panose="020B0503020204020204" pitchFamily="34" charset="-122"/>
                <a:ea typeface="宋体" panose="02010600030101010101" pitchFamily="2" charset="-122"/>
              </a:rPr>
              <a:t>4</a:t>
            </a:r>
            <a:endParaRPr lang="zh-CN" altLang="en-US" sz="2400">
              <a:solidFill>
                <a:srgbClr val="FFFFFF"/>
              </a:solidFill>
              <a:latin typeface="微软雅黑" panose="020B0503020204020204" pitchFamily="34" charset="-122"/>
              <a:ea typeface="宋体" panose="02010600030101010101" pitchFamily="2" charset="-122"/>
            </a:endParaRPr>
          </a:p>
        </p:txBody>
      </p:sp>
      <p:sp>
        <p:nvSpPr>
          <p:cNvPr id="9" name="文本框 23"/>
          <p:cNvSpPr txBox="1">
            <a:spLocks noChangeArrowheads="1"/>
          </p:cNvSpPr>
          <p:nvPr/>
        </p:nvSpPr>
        <p:spPr bwMode="auto">
          <a:xfrm>
            <a:off x="2209800" y="3435985"/>
            <a:ext cx="9641205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Wingdings 2" panose="05020102010507070707" pitchFamily="18" charset="2"/>
              <a:buChar char="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2400"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—</a:t>
            </a:r>
            <a:r>
              <a:rPr lang="en-US" sz="2400">
                <a:ea typeface="宋体" panose="02010600030101010101" pitchFamily="2" charset="-122"/>
                <a:cs typeface="Times New Roman" panose="02020603050405020304" pitchFamily="18" charset="0"/>
              </a:rPr>
              <a:t>How often does your sister surf the Internet?</a:t>
            </a:r>
            <a:endParaRPr lang="en-US" sz="2400"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2400"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—</a:t>
            </a:r>
            <a:r>
              <a:rPr lang="en-US" sz="2400"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About </a:t>
            </a:r>
            <a:r>
              <a:rPr lang="en-US" altLang="zh-CN" sz="2400"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_______. </a:t>
            </a:r>
            <a:endParaRPr lang="en-US" sz="2400"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209800" y="4523105"/>
            <a:ext cx="8515985" cy="10655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0" fontAlgn="auto">
              <a:lnSpc>
                <a:spcPts val="3800"/>
              </a:lnSpc>
              <a:buFontTx/>
              <a:buNone/>
              <a:defRPr/>
            </a:pP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A. three time a day  			B. three times everyday  </a:t>
            </a:r>
            <a:endParaRPr lang="en-US" altLang="zh-C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fontAlgn="auto">
              <a:lnSpc>
                <a:spcPts val="3800"/>
              </a:lnSpc>
              <a:buFontTx/>
              <a:buNone/>
              <a:defRPr/>
            </a:pP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C. three time every day  		D. three times a day</a:t>
            </a:r>
            <a:endParaRPr lang="en-US" altLang="zh-C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文本框 4"/>
          <p:cNvSpPr txBox="1">
            <a:spLocks noChangeArrowheads="1"/>
          </p:cNvSpPr>
          <p:nvPr/>
        </p:nvSpPr>
        <p:spPr bwMode="auto">
          <a:xfrm>
            <a:off x="4178300" y="1810385"/>
            <a:ext cx="60071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</a:t>
            </a:r>
            <a:endParaRPr lang="en-US" altLang="zh-CN" sz="24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2" name="文本框 4"/>
          <p:cNvSpPr txBox="1">
            <a:spLocks noChangeArrowheads="1"/>
          </p:cNvSpPr>
          <p:nvPr/>
        </p:nvSpPr>
        <p:spPr bwMode="auto">
          <a:xfrm>
            <a:off x="3746500" y="4164965"/>
            <a:ext cx="60071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D</a:t>
            </a:r>
            <a:endParaRPr lang="en-US" altLang="zh-CN" sz="24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23"/>
          <p:cNvSpPr txBox="1">
            <a:spLocks noChangeArrowheads="1"/>
          </p:cNvSpPr>
          <p:nvPr/>
        </p:nvSpPr>
        <p:spPr bwMode="auto">
          <a:xfrm>
            <a:off x="1562100" y="4224020"/>
            <a:ext cx="8305800" cy="1106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Wingdings 2" panose="05020102010507070707" pitchFamily="18" charset="2"/>
              <a:buChar char="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2400">
                <a:cs typeface="Times New Roman" panose="02020603050405020304" pitchFamily="18" charset="0"/>
              </a:rPr>
              <a:t>He usually goes to the movies on weekends.</a:t>
            </a:r>
            <a:r>
              <a:rPr lang="zh-CN" altLang="en-US" sz="2000">
                <a:latin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（改为一般疑问句）</a:t>
            </a:r>
            <a:endParaRPr lang="zh-CN" altLang="en-US" sz="2000">
              <a:latin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en-US" altLang="zh-CN" sz="2000">
              <a:cs typeface="Times New Roman" panose="02020603050405020304" pitchFamily="18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463040" y="4870450"/>
            <a:ext cx="7529830" cy="460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0">
              <a:buFontTx/>
              <a:buNone/>
              <a:defRPr/>
            </a:pPr>
            <a:r>
              <a:rPr lang="en-US" altLang="zh-CN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400" u="sng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400" u="sng"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          </a:t>
            </a:r>
            <a:r>
              <a:rPr lang="en-US" altLang="zh-CN" sz="2400"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 usually</a:t>
            </a:r>
            <a:r>
              <a:rPr lang="en-US" altLang="zh-CN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400" u="sng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400" u="sng"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          </a:t>
            </a:r>
            <a:r>
              <a:rPr lang="en-US" altLang="zh-CN" sz="2400"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the movies on weekends?</a:t>
            </a:r>
            <a:endParaRPr lang="en-US" altLang="zh-CN" sz="240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02777" y="150337"/>
            <a:ext cx="159956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Exercises</a:t>
            </a:r>
            <a:endParaRPr lang="en-US" altLang="zh-CN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272148" y="584485"/>
            <a:ext cx="3738880" cy="7372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2800" b="1">
                <a:solidFill>
                  <a:schemeClr val="accent6">
                    <a:lumMod val="75000"/>
                  </a:schemeClr>
                </a:solidFill>
                <a:latin typeface="+mn-ea"/>
              </a:rPr>
              <a:t>三、根据要求回答问题</a:t>
            </a:r>
            <a:endParaRPr lang="zh-CN" altLang="en-US" sz="2800" b="1">
              <a:solidFill>
                <a:schemeClr val="accent6">
                  <a:lumMod val="75000"/>
                </a:schemeClr>
              </a:solidFill>
              <a:latin typeface="+mn-ea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948690" y="1672908"/>
            <a:ext cx="508000" cy="444500"/>
          </a:xfrm>
          <a:prstGeom prst="rect">
            <a:avLst/>
          </a:pr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9pPr>
          </a:lstStyle>
          <a:p>
            <a:pPr algn="ctr">
              <a:defRPr/>
            </a:pPr>
            <a:r>
              <a:rPr lang="en-US" altLang="zh-CN" sz="2400">
                <a:solidFill>
                  <a:srgbClr val="FFFFFF"/>
                </a:solidFill>
                <a:latin typeface="微软雅黑" panose="020B0503020204020204" pitchFamily="34" charset="-122"/>
                <a:ea typeface="宋体" panose="02010600030101010101" pitchFamily="2" charset="-122"/>
              </a:rPr>
              <a:t>1</a:t>
            </a:r>
            <a:endParaRPr lang="zh-CN" altLang="en-US" sz="2400">
              <a:solidFill>
                <a:srgbClr val="FFFFFF"/>
              </a:solidFill>
              <a:latin typeface="微软雅黑" panose="020B0503020204020204" pitchFamily="34" charset="-122"/>
              <a:ea typeface="宋体" panose="02010600030101010101" pitchFamily="2" charset="-122"/>
            </a:endParaRPr>
          </a:p>
        </p:txBody>
      </p:sp>
      <p:sp>
        <p:nvSpPr>
          <p:cNvPr id="6" name="文本框 17"/>
          <p:cNvSpPr txBox="1">
            <a:spLocks noChangeArrowheads="1"/>
          </p:cNvSpPr>
          <p:nvPr/>
        </p:nvSpPr>
        <p:spPr bwMode="auto">
          <a:xfrm>
            <a:off x="1456690" y="1542415"/>
            <a:ext cx="10485755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Wingdings 2" panose="05020102010507070707" pitchFamily="18" charset="2"/>
              <a:buChar char="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2400">
                <a:cs typeface="Times New Roman" panose="02020603050405020304" pitchFamily="18" charset="0"/>
              </a:rPr>
              <a:t>Grace does online shopping </a:t>
            </a:r>
            <a:r>
              <a:rPr lang="en-US" altLang="zh-CN" sz="2400" u="sng">
                <a:cs typeface="Times New Roman" panose="02020603050405020304" pitchFamily="18" charset="0"/>
              </a:rPr>
              <a:t>four times a month</a:t>
            </a:r>
            <a:r>
              <a:rPr lang="en-US" altLang="zh-CN" sz="2400">
                <a:cs typeface="Times New Roman" panose="02020603050405020304" pitchFamily="18" charset="0"/>
              </a:rPr>
              <a:t>.</a:t>
            </a:r>
            <a:r>
              <a:rPr lang="zh-CN" altLang="en-US" sz="2000">
                <a:cs typeface="Times New Roman" panose="02020603050405020304" pitchFamily="18" charset="0"/>
              </a:rPr>
              <a:t>（</a:t>
            </a:r>
            <a:r>
              <a:rPr lang="zh-CN" altLang="en-US" sz="2000">
                <a:latin typeface="微软雅黑" panose="020B0503020204020204" pitchFamily="34" charset="-122"/>
              </a:rPr>
              <a:t>对划线部分提问</a:t>
            </a:r>
            <a:r>
              <a:rPr lang="zh-CN" altLang="en-US" sz="2000">
                <a:latin typeface="微软雅黑" panose="020B0503020204020204" pitchFamily="34" charset="-122"/>
                <a:cs typeface="Times New Roman" panose="02020603050405020304" pitchFamily="18" charset="0"/>
              </a:rPr>
              <a:t>）</a:t>
            </a:r>
            <a:r>
              <a:rPr lang="en-US" altLang="zh-CN" sz="2000">
                <a:latin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endParaRPr lang="zh-CN" altLang="en-US" sz="2000">
              <a:latin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562100" y="2187575"/>
            <a:ext cx="8775700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indent="0">
              <a:buFontTx/>
              <a:buNone/>
              <a:defRPr/>
            </a:pPr>
            <a:r>
              <a:rPr lang="en-US" altLang="zh-CN" sz="2400" u="sng"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           </a:t>
            </a:r>
            <a:r>
              <a:rPr lang="en-US" altLang="zh-CN" sz="2400"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 </a:t>
            </a:r>
            <a:r>
              <a:rPr lang="en-US" altLang="zh-CN" sz="2400" u="sng"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           </a:t>
            </a:r>
            <a:r>
              <a:rPr lang="en-US" altLang="zh-CN" sz="2400"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does Grace do online shopping</a:t>
            </a:r>
            <a:r>
              <a: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？</a:t>
            </a:r>
            <a:endParaRPr lang="zh-CN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948055" y="3082925"/>
            <a:ext cx="508000" cy="444500"/>
          </a:xfrm>
          <a:prstGeom prst="rect">
            <a:avLst/>
          </a:pr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9pPr>
          </a:lstStyle>
          <a:p>
            <a:pPr algn="ctr">
              <a:defRPr/>
            </a:pPr>
            <a:r>
              <a:rPr lang="en-US" altLang="zh-CN" sz="2400">
                <a:solidFill>
                  <a:srgbClr val="FFFFFF"/>
                </a:solidFill>
                <a:latin typeface="微软雅黑" panose="020B0503020204020204" pitchFamily="34" charset="-122"/>
                <a:ea typeface="宋体" panose="02010600030101010101" pitchFamily="2" charset="-122"/>
              </a:rPr>
              <a:t>2</a:t>
            </a:r>
            <a:endParaRPr lang="zh-CN" altLang="en-US" sz="2400">
              <a:solidFill>
                <a:srgbClr val="FFFFFF"/>
              </a:solidFill>
              <a:latin typeface="微软雅黑" panose="020B0503020204020204" pitchFamily="34" charset="-122"/>
              <a:ea typeface="宋体" panose="02010600030101010101" pitchFamily="2" charset="-122"/>
            </a:endParaRPr>
          </a:p>
        </p:txBody>
      </p:sp>
      <p:sp>
        <p:nvSpPr>
          <p:cNvPr id="4" name="文本框 23"/>
          <p:cNvSpPr txBox="1">
            <a:spLocks noChangeArrowheads="1"/>
          </p:cNvSpPr>
          <p:nvPr/>
        </p:nvSpPr>
        <p:spPr bwMode="auto">
          <a:xfrm>
            <a:off x="1574800" y="2918460"/>
            <a:ext cx="8305800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Wingdings 2" panose="05020102010507070707" pitchFamily="18" charset="2"/>
              <a:buChar char="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2400">
                <a:cs typeface="Times New Roman" panose="02020603050405020304" pitchFamily="18" charset="0"/>
              </a:rPr>
              <a:t>Mike often </a:t>
            </a:r>
            <a:r>
              <a:rPr lang="en-US" altLang="zh-CN" sz="2400" u="sng">
                <a:cs typeface="Times New Roman" panose="02020603050405020304" pitchFamily="18" charset="0"/>
              </a:rPr>
              <a:t>goes to the library</a:t>
            </a:r>
            <a:r>
              <a:rPr lang="en-US" altLang="zh-CN" sz="2400">
                <a:cs typeface="Times New Roman" panose="02020603050405020304" pitchFamily="18" charset="0"/>
              </a:rPr>
              <a:t>  on Sundays.</a:t>
            </a:r>
            <a:r>
              <a:rPr lang="zh-CN" altLang="en-US" sz="2000">
                <a:latin typeface="微软雅黑" panose="020B0503020204020204" pitchFamily="34" charset="-122"/>
                <a:cs typeface="Times New Roman" panose="02020603050405020304" pitchFamily="18" charset="0"/>
              </a:rPr>
              <a:t>（</a:t>
            </a:r>
            <a:r>
              <a:rPr lang="zh-CN" altLang="en-US" sz="2000">
                <a:latin typeface="微软雅黑" panose="020B0503020204020204" pitchFamily="34" charset="-122"/>
                <a:sym typeface="+mn-ea"/>
              </a:rPr>
              <a:t>对划线部分提问</a:t>
            </a:r>
            <a:r>
              <a:rPr lang="zh-CN" altLang="en-US" sz="2000">
                <a:latin typeface="微软雅黑" panose="020B0503020204020204" pitchFamily="34" charset="-122"/>
                <a:cs typeface="Times New Roman" panose="02020603050405020304" pitchFamily="18" charset="0"/>
              </a:rPr>
              <a:t>）</a:t>
            </a:r>
            <a:endParaRPr lang="zh-CN" altLang="en-US" sz="2000">
              <a:latin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562100" y="3563620"/>
            <a:ext cx="6729095" cy="460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0">
              <a:buFontTx/>
              <a:buNone/>
              <a:defRPr/>
            </a:pPr>
            <a:r>
              <a:rPr lang="en-US" altLang="zh-CN" sz="2400" u="sng"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           </a:t>
            </a:r>
            <a:r>
              <a:rPr lang="en-US" altLang="zh-CN" sz="2400"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400" u="sng"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           </a:t>
            </a:r>
            <a:r>
              <a:rPr lang="en-US" altLang="zh-CN" sz="2400"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Mike</a:t>
            </a:r>
            <a:r>
              <a:rPr lang="en-US" altLang="zh-CN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often </a:t>
            </a:r>
            <a:r>
              <a:rPr lang="en-US" altLang="zh-CN" sz="2400" u="sng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400" u="sng"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          </a:t>
            </a:r>
            <a:r>
              <a:rPr lang="en-US" altLang="zh-CN" sz="2400"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on Sundays?</a:t>
            </a:r>
            <a:endParaRPr lang="en-US" altLang="zh-C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948690" y="4382770"/>
            <a:ext cx="508000" cy="444500"/>
          </a:xfrm>
          <a:prstGeom prst="rect">
            <a:avLst/>
          </a:pr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9pPr>
          </a:lstStyle>
          <a:p>
            <a:pPr algn="ctr">
              <a:defRPr/>
            </a:pPr>
            <a:r>
              <a:rPr lang="en-US" altLang="zh-CN" sz="2400">
                <a:solidFill>
                  <a:srgbClr val="FFFFFF"/>
                </a:solidFill>
                <a:latin typeface="微软雅黑" panose="020B0503020204020204" pitchFamily="34" charset="-122"/>
                <a:ea typeface="宋体" panose="02010600030101010101" pitchFamily="2" charset="-122"/>
              </a:rPr>
              <a:t>3</a:t>
            </a:r>
            <a:endParaRPr lang="zh-CN" altLang="en-US" sz="2400">
              <a:solidFill>
                <a:srgbClr val="FFFFFF"/>
              </a:solidFill>
              <a:latin typeface="微软雅黑" panose="020B0503020204020204" pitchFamily="34" charset="-122"/>
              <a:ea typeface="宋体" panose="02010600030101010101" pitchFamily="2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1756410" y="2156367"/>
            <a:ext cx="2245995" cy="460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0">
              <a:buFontTx/>
              <a:buNone/>
              <a:defRPr/>
            </a:pPr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      often</a:t>
            </a:r>
            <a:endParaRPr lang="en-US" altLang="zh-CN" sz="2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574800" y="3565649"/>
            <a:ext cx="4521200" cy="460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0">
              <a:buFontTx/>
              <a:buNone/>
              <a:defRPr/>
            </a:pPr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       does                        do</a:t>
            </a:r>
            <a:endParaRPr lang="en-US" altLang="zh-CN" sz="2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756410" y="4827456"/>
            <a:ext cx="4019550" cy="460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0">
              <a:buFontTx/>
              <a:buNone/>
              <a:defRPr/>
            </a:pPr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Does                           go</a:t>
            </a:r>
            <a:endParaRPr lang="en-US" altLang="zh-CN" sz="2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3" grpId="1"/>
      <p:bldP spid="14" grpId="2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02777" y="150337"/>
            <a:ext cx="168338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Summary</a:t>
            </a:r>
            <a:endParaRPr lang="en-US" altLang="zh-CN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矩形: 圆角 4"/>
          <p:cNvSpPr/>
          <p:nvPr/>
        </p:nvSpPr>
        <p:spPr>
          <a:xfrm>
            <a:off x="424180" y="1432560"/>
            <a:ext cx="1220470" cy="778510"/>
          </a:xfrm>
          <a:prstGeom prst="roundRect">
            <a:avLst/>
          </a:prstGeom>
          <a:solidFill>
            <a:srgbClr val="EAAF6A"/>
          </a:solidFill>
          <a:ln w="12700" cmpd="sng">
            <a:solidFill>
              <a:schemeClr val="accent5">
                <a:lumMod val="20000"/>
                <a:lumOff val="8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一般</a:t>
            </a:r>
            <a:endParaRPr lang="zh-CN" alt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zh-CN" altLang="en-US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现在时</a:t>
            </a:r>
            <a:endParaRPr lang="zh-CN" alt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矩形: 圆角 4"/>
          <p:cNvSpPr/>
          <p:nvPr/>
        </p:nvSpPr>
        <p:spPr>
          <a:xfrm>
            <a:off x="2086610" y="2241550"/>
            <a:ext cx="3972560" cy="488950"/>
          </a:xfrm>
          <a:prstGeom prst="roundRect">
            <a:avLst/>
          </a:prstGeom>
          <a:noFill/>
          <a:ln w="12700" cmpd="sng"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疑问句中人称主语与助动词的搭配</a:t>
            </a:r>
            <a:endParaRPr lang="zh-CN" alt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矩形: 圆角 4"/>
          <p:cNvSpPr/>
          <p:nvPr/>
        </p:nvSpPr>
        <p:spPr>
          <a:xfrm>
            <a:off x="6443980" y="1272540"/>
            <a:ext cx="2002155" cy="457200"/>
          </a:xfrm>
          <a:prstGeom prst="roundRect">
            <a:avLst/>
          </a:prstGeom>
          <a:noFill/>
          <a:ln w="12700" cmpd="sng"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主语第三人称</a:t>
            </a:r>
            <a:endParaRPr lang="zh-CN" alt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矩形: 圆角 4"/>
          <p:cNvSpPr/>
          <p:nvPr/>
        </p:nvSpPr>
        <p:spPr>
          <a:xfrm>
            <a:off x="8362315" y="2531745"/>
            <a:ext cx="3442970" cy="553720"/>
          </a:xfrm>
          <a:prstGeom prst="roundRect">
            <a:avLst/>
          </a:prstGeom>
          <a:noFill/>
          <a:ln w="12700" cmpd="sng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（疑问词</a:t>
            </a:r>
            <a:r>
              <a:rPr lang="en-US" altLang="zh-CN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+)Doe</a:t>
            </a:r>
            <a:r>
              <a:rPr lang="en-US" altLang="zh-CN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s+</a:t>
            </a:r>
            <a:r>
              <a:rPr lang="zh-CN" altLang="en-US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主语</a:t>
            </a:r>
            <a:r>
              <a:rPr lang="en-US" altLang="zh-CN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zh-CN" altLang="en-US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动原</a:t>
            </a:r>
            <a:r>
              <a:rPr lang="en-US" altLang="zh-CN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......?</a:t>
            </a:r>
            <a:endParaRPr lang="en-US" altLang="zh-CN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矩形: 圆角 4"/>
          <p:cNvSpPr/>
          <p:nvPr/>
        </p:nvSpPr>
        <p:spPr>
          <a:xfrm>
            <a:off x="8404225" y="1964055"/>
            <a:ext cx="3238500" cy="553720"/>
          </a:xfrm>
          <a:prstGeom prst="roundRect">
            <a:avLst/>
          </a:prstGeom>
          <a:noFill/>
          <a:ln w="12700" cmpd="sng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（疑问词</a:t>
            </a:r>
            <a:r>
              <a:rPr lang="en-US" altLang="zh-CN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+)Do+</a:t>
            </a:r>
            <a:r>
              <a:rPr lang="zh-CN" altLang="en-US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主语</a:t>
            </a:r>
            <a:r>
              <a:rPr lang="en-US" altLang="zh-CN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zh-CN" altLang="en-US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动原</a:t>
            </a:r>
            <a:r>
              <a:rPr lang="en-US" altLang="zh-CN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......?</a:t>
            </a:r>
            <a:endParaRPr lang="en-US" altLang="zh-CN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矩形: 圆角 4"/>
          <p:cNvSpPr/>
          <p:nvPr/>
        </p:nvSpPr>
        <p:spPr>
          <a:xfrm>
            <a:off x="2085975" y="993140"/>
            <a:ext cx="3972560" cy="472440"/>
          </a:xfrm>
          <a:prstGeom prst="roundRect">
            <a:avLst/>
          </a:prstGeom>
          <a:noFill/>
          <a:ln w="12700" cmpd="sng"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肯定句中不同人称对应的动词变化</a:t>
            </a:r>
            <a:endParaRPr lang="zh-CN" alt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矩形: 圆角 4"/>
          <p:cNvSpPr/>
          <p:nvPr/>
        </p:nvSpPr>
        <p:spPr>
          <a:xfrm>
            <a:off x="6443980" y="672465"/>
            <a:ext cx="2002155" cy="488950"/>
          </a:xfrm>
          <a:prstGeom prst="roundRect">
            <a:avLst/>
          </a:prstGeom>
          <a:noFill/>
          <a:ln w="12700" cmpd="sng"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主语第一人称</a:t>
            </a:r>
            <a:endParaRPr lang="zh-CN" alt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矩形: 圆角 4"/>
          <p:cNvSpPr/>
          <p:nvPr/>
        </p:nvSpPr>
        <p:spPr>
          <a:xfrm>
            <a:off x="8128635" y="718820"/>
            <a:ext cx="2152015" cy="553720"/>
          </a:xfrm>
          <a:prstGeom prst="roundRect">
            <a:avLst/>
          </a:prstGeom>
          <a:noFill/>
          <a:ln w="12700" cmpd="sng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主语</a:t>
            </a:r>
            <a:r>
              <a:rPr lang="en-US" altLang="zh-CN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zh-CN" altLang="en-US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动原</a:t>
            </a:r>
            <a:r>
              <a:rPr lang="en-US" altLang="zh-CN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......</a:t>
            </a:r>
            <a:endParaRPr lang="en-US" altLang="zh-CN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左大括号 28"/>
          <p:cNvSpPr/>
          <p:nvPr/>
        </p:nvSpPr>
        <p:spPr>
          <a:xfrm>
            <a:off x="1777365" y="1128395"/>
            <a:ext cx="176530" cy="1387475"/>
          </a:xfrm>
          <a:prstGeom prst="leftBrac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: 圆角 4"/>
          <p:cNvSpPr/>
          <p:nvPr/>
        </p:nvSpPr>
        <p:spPr>
          <a:xfrm>
            <a:off x="8239760" y="1335405"/>
            <a:ext cx="2280920" cy="553720"/>
          </a:xfrm>
          <a:prstGeom prst="roundRect">
            <a:avLst/>
          </a:prstGeom>
          <a:noFill/>
          <a:ln w="12700" cmpd="sng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主语</a:t>
            </a:r>
            <a:r>
              <a:rPr lang="en-US" altLang="zh-CN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zh-CN" altLang="en-US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动词三单</a:t>
            </a:r>
            <a:endParaRPr lang="en-US" altLang="zh-CN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1" name="直接连接符 30"/>
          <p:cNvCxnSpPr/>
          <p:nvPr/>
        </p:nvCxnSpPr>
        <p:spPr>
          <a:xfrm>
            <a:off x="8318500" y="1745615"/>
            <a:ext cx="19304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/>
          <p:cNvCxnSpPr/>
          <p:nvPr/>
        </p:nvCxnSpPr>
        <p:spPr>
          <a:xfrm>
            <a:off x="8258810" y="1161415"/>
            <a:ext cx="19304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矩形: 圆角 4"/>
          <p:cNvSpPr/>
          <p:nvPr/>
        </p:nvSpPr>
        <p:spPr>
          <a:xfrm>
            <a:off x="6479540" y="2516505"/>
            <a:ext cx="2002155" cy="457200"/>
          </a:xfrm>
          <a:prstGeom prst="roundRect">
            <a:avLst/>
          </a:prstGeom>
          <a:noFill/>
          <a:ln w="12700" cmpd="sng"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主语第三人称</a:t>
            </a:r>
            <a:endParaRPr lang="zh-CN" alt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矩形: 圆角 4"/>
          <p:cNvSpPr/>
          <p:nvPr/>
        </p:nvSpPr>
        <p:spPr>
          <a:xfrm>
            <a:off x="6479540" y="1916430"/>
            <a:ext cx="2002155" cy="488950"/>
          </a:xfrm>
          <a:prstGeom prst="roundRect">
            <a:avLst/>
          </a:prstGeom>
          <a:noFill/>
          <a:ln w="12700" cmpd="sng"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主语第一人称</a:t>
            </a:r>
            <a:endParaRPr lang="zh-CN" alt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1" name="直接连接符 40"/>
          <p:cNvCxnSpPr/>
          <p:nvPr/>
        </p:nvCxnSpPr>
        <p:spPr>
          <a:xfrm>
            <a:off x="8354060" y="2973705"/>
            <a:ext cx="3336925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连接符 41"/>
          <p:cNvCxnSpPr/>
          <p:nvPr/>
        </p:nvCxnSpPr>
        <p:spPr>
          <a:xfrm>
            <a:off x="8294370" y="2405380"/>
            <a:ext cx="3348355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左大括号 42"/>
          <p:cNvSpPr/>
          <p:nvPr/>
        </p:nvSpPr>
        <p:spPr>
          <a:xfrm>
            <a:off x="6188710" y="2079625"/>
            <a:ext cx="161290" cy="812800"/>
          </a:xfrm>
          <a:prstGeom prst="leftBrac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左大括号 44"/>
          <p:cNvSpPr/>
          <p:nvPr/>
        </p:nvSpPr>
        <p:spPr>
          <a:xfrm>
            <a:off x="6188710" y="805180"/>
            <a:ext cx="160655" cy="848995"/>
          </a:xfrm>
          <a:prstGeom prst="leftBrac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矩形: 圆角 4"/>
          <p:cNvSpPr/>
          <p:nvPr/>
        </p:nvSpPr>
        <p:spPr>
          <a:xfrm>
            <a:off x="424815" y="4683760"/>
            <a:ext cx="1222375" cy="521335"/>
          </a:xfrm>
          <a:prstGeom prst="roundRect">
            <a:avLst/>
          </a:prstGeom>
          <a:solidFill>
            <a:srgbClr val="EAAF6A"/>
          </a:solidFill>
          <a:ln w="12700" cmpd="sng">
            <a:solidFill>
              <a:schemeClr val="accent5">
                <a:lumMod val="20000"/>
                <a:lumOff val="8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频度副词</a:t>
            </a:r>
            <a:endParaRPr lang="zh-CN" alt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5363845" y="3249295"/>
            <a:ext cx="6441440" cy="7753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altLang="zh-CN" sz="20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always (100%)</a:t>
            </a:r>
            <a:r>
              <a:rPr lang="zh-CN" altLang="en-US" sz="20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&gt;</a:t>
            </a:r>
            <a:r>
              <a:rPr lang="zh-CN" altLang="en-US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&gt;</a:t>
            </a:r>
            <a:r>
              <a:rPr lang="en-US" altLang="zh-CN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almost always</a:t>
            </a:r>
            <a:r>
              <a:rPr lang="zh-CN" altLang="en-US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&gt;</a:t>
            </a:r>
            <a:r>
              <a:rPr lang="en-US" altLang="zh-CN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usually</a:t>
            </a:r>
            <a:r>
              <a:rPr lang="zh-CN" altLang="en-US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&gt;</a:t>
            </a:r>
            <a:r>
              <a:rPr lang="en-US" altLang="zh-CN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often</a:t>
            </a:r>
            <a:r>
              <a:rPr lang="zh-CN" altLang="en-US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&gt;</a:t>
            </a:r>
            <a:r>
              <a:rPr lang="en-US" altLang="zh-CN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sometimes</a:t>
            </a:r>
            <a:r>
              <a:rPr lang="zh-CN" altLang="en-US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&gt;</a:t>
            </a:r>
            <a:endParaRPr lang="zh-CN" altLang="en-US" sz="200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  <a:p>
            <a:pPr algn="l"/>
            <a:r>
              <a:rPr lang="en-US" altLang="zh-CN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hardly ever(seldom)</a:t>
            </a:r>
            <a:r>
              <a:rPr lang="zh-CN" altLang="en-US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&gt;</a:t>
            </a:r>
            <a:r>
              <a:rPr lang="en-US" altLang="zh-CN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never(0%)</a:t>
            </a:r>
            <a:endParaRPr lang="zh-CN" altLang="en-US" sz="200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59" name="矩形: 圆角 4"/>
          <p:cNvSpPr/>
          <p:nvPr/>
        </p:nvSpPr>
        <p:spPr>
          <a:xfrm>
            <a:off x="3433445" y="3456305"/>
            <a:ext cx="1833880" cy="488950"/>
          </a:xfrm>
          <a:prstGeom prst="roundRect">
            <a:avLst/>
          </a:prstGeom>
          <a:noFill/>
          <a:ln w="12700" cmpd="sng"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不表具体次数</a:t>
            </a:r>
            <a:endParaRPr lang="zh-CN" alt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文本框 59"/>
          <p:cNvSpPr txBox="1"/>
          <p:nvPr/>
        </p:nvSpPr>
        <p:spPr>
          <a:xfrm>
            <a:off x="3302000" y="4704715"/>
            <a:ext cx="785876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一般放在实义动词之前，</a:t>
            </a:r>
            <a:r>
              <a:rPr lang="en-US" altLang="zh-CN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be</a:t>
            </a:r>
            <a:r>
              <a:rPr lang="zh-CN" altLang="zh-CN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动词、助动词、情态动词之后。有时为了强调，频度副词也可位于句首。</a:t>
            </a:r>
            <a:endParaRPr lang="zh-CN" altLang="en-US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61" name="矩形: 圆角 4"/>
          <p:cNvSpPr/>
          <p:nvPr/>
        </p:nvSpPr>
        <p:spPr>
          <a:xfrm>
            <a:off x="3433445" y="4086225"/>
            <a:ext cx="2219960" cy="488950"/>
          </a:xfrm>
          <a:prstGeom prst="roundRect">
            <a:avLst/>
          </a:prstGeom>
          <a:noFill/>
          <a:ln w="12700" cmpd="sng"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表具体次数、频率</a:t>
            </a:r>
            <a:endParaRPr lang="zh-CN" alt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矩形 61"/>
          <p:cNvSpPr/>
          <p:nvPr/>
        </p:nvSpPr>
        <p:spPr>
          <a:xfrm>
            <a:off x="5735955" y="4041775"/>
            <a:ext cx="5283200" cy="5772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once</a:t>
            </a:r>
            <a:r>
              <a:rPr lang="zh-CN" altLang="zh-CN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a week, twice a month, three times a year</a:t>
            </a:r>
            <a:r>
              <a:rPr lang="zh-CN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等</a:t>
            </a:r>
            <a:endParaRPr lang="zh-CN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63" name="矩形: 圆角 4"/>
          <p:cNvSpPr/>
          <p:nvPr/>
        </p:nvSpPr>
        <p:spPr>
          <a:xfrm>
            <a:off x="2085975" y="4846320"/>
            <a:ext cx="1014730" cy="488950"/>
          </a:xfrm>
          <a:prstGeom prst="roundRect">
            <a:avLst/>
          </a:prstGeom>
          <a:noFill/>
          <a:ln w="12700" cmpd="sng"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位置</a:t>
            </a:r>
            <a:endParaRPr lang="zh-CN" alt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矩形: 圆角 4"/>
          <p:cNvSpPr/>
          <p:nvPr/>
        </p:nvSpPr>
        <p:spPr>
          <a:xfrm>
            <a:off x="2085975" y="5621655"/>
            <a:ext cx="2219960" cy="488950"/>
          </a:xfrm>
          <a:prstGeom prst="roundRect">
            <a:avLst/>
          </a:prstGeom>
          <a:noFill/>
          <a:ln w="12700" cmpd="sng"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对频度副词提问</a:t>
            </a:r>
            <a:endParaRPr lang="zh-CN" alt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矩形 64"/>
          <p:cNvSpPr/>
          <p:nvPr/>
        </p:nvSpPr>
        <p:spPr>
          <a:xfrm>
            <a:off x="4305935" y="5577205"/>
            <a:ext cx="1430020" cy="5772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How often...</a:t>
            </a:r>
            <a:endParaRPr lang="zh-CN" altLang="en-US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66" name="矩形: 圆角 4"/>
          <p:cNvSpPr/>
          <p:nvPr/>
        </p:nvSpPr>
        <p:spPr>
          <a:xfrm>
            <a:off x="2086610" y="3850005"/>
            <a:ext cx="1014095" cy="488950"/>
          </a:xfrm>
          <a:prstGeom prst="roundRect">
            <a:avLst/>
          </a:prstGeom>
          <a:noFill/>
          <a:ln w="12700" cmpd="sng"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分类</a:t>
            </a:r>
            <a:endParaRPr lang="zh-CN" alt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7" name="直接连接符 66"/>
          <p:cNvCxnSpPr/>
          <p:nvPr/>
        </p:nvCxnSpPr>
        <p:spPr>
          <a:xfrm>
            <a:off x="5081905" y="3945255"/>
            <a:ext cx="66421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接连接符 67"/>
          <p:cNvCxnSpPr/>
          <p:nvPr/>
        </p:nvCxnSpPr>
        <p:spPr>
          <a:xfrm>
            <a:off x="4951095" y="4575175"/>
            <a:ext cx="670814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接连接符 68"/>
          <p:cNvCxnSpPr/>
          <p:nvPr/>
        </p:nvCxnSpPr>
        <p:spPr>
          <a:xfrm>
            <a:off x="2741930" y="5335270"/>
            <a:ext cx="832358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接连接符 69"/>
          <p:cNvCxnSpPr/>
          <p:nvPr/>
        </p:nvCxnSpPr>
        <p:spPr>
          <a:xfrm>
            <a:off x="2933065" y="6110605"/>
            <a:ext cx="832358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左大括号 70"/>
          <p:cNvSpPr/>
          <p:nvPr/>
        </p:nvSpPr>
        <p:spPr>
          <a:xfrm>
            <a:off x="1776730" y="4024630"/>
            <a:ext cx="176530" cy="1933575"/>
          </a:xfrm>
          <a:prstGeom prst="leftBrac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2" name="左大括号 71"/>
          <p:cNvSpPr/>
          <p:nvPr/>
        </p:nvSpPr>
        <p:spPr>
          <a:xfrm>
            <a:off x="3227705" y="3640455"/>
            <a:ext cx="161290" cy="812800"/>
          </a:xfrm>
          <a:prstGeom prst="leftBrac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402777" y="150337"/>
            <a:ext cx="188150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Homework</a:t>
            </a:r>
            <a:endParaRPr lang="zh-CN" alt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569085" y="1767205"/>
            <a:ext cx="9528810" cy="3322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2800">
                <a:latin typeface="Times New Roman" panose="02020603050405020304" pitchFamily="18" charset="0"/>
                <a:sym typeface="+mn-ea"/>
              </a:rPr>
              <a:t>1. Review and recite the usage of simple present tense and frequency adverbs.</a:t>
            </a:r>
            <a:endParaRPr lang="en-US" altLang="zh-CN" sz="2800">
              <a:latin typeface="Times New Roman" panose="02020603050405020304" pitchFamily="18" charset="0"/>
              <a:sym typeface="+mn-ea"/>
            </a:endParaRPr>
          </a:p>
          <a:p>
            <a:pPr marL="0" marR="0" lvl="0" indent="0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2800" noProof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sym typeface="+mn-ea"/>
              </a:rPr>
              <a:t>2. Make sentences with simple present tense and frequency adverbs, no less than five.</a:t>
            </a:r>
            <a:endParaRPr lang="en-US" altLang="zh-CN" sz="2800" noProof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sym typeface="+mn-ea"/>
            </a:endParaRPr>
          </a:p>
          <a:p>
            <a:pPr marL="0" marR="0" lvl="0" indent="0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2800" noProof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sym typeface="+mn-ea"/>
              </a:rPr>
              <a:t>3. </a:t>
            </a:r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Preview the new words and phrases in  Section B(1a-1e).</a:t>
            </a:r>
            <a:endParaRPr lang="en-US" altLang="zh-CN" sz="2800" noProof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sym typeface="+mn-ea"/>
            </a:endParaRPr>
          </a:p>
        </p:txBody>
      </p:sp>
      <p:pic>
        <p:nvPicPr>
          <p:cNvPr id="7" name="New picture" hidden="1"/>
          <p:cNvPicPr/>
          <p:nvPr/>
        </p:nvPicPr>
        <p:blipFill>
          <a:blip r:embed="rId1"/>
          <a:stretch>
            <a:fillRect/>
          </a:stretch>
        </p:blipFill>
        <p:spPr>
          <a:xfrm>
            <a:off x="12280900" y="10871200"/>
            <a:ext cx="419100" cy="419100"/>
          </a:xfrm>
          <a:prstGeom prst="cube">
            <a:avLst/>
          </a:prstGeom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/>
        </p:nvSpPr>
        <p:spPr>
          <a:xfrm>
            <a:off x="368487" y="234157"/>
            <a:ext cx="210883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Warming up</a:t>
            </a:r>
            <a:endParaRPr lang="zh-CN" alt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073785" y="1435100"/>
            <a:ext cx="6645275" cy="6680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9pPr>
          </a:lstStyle>
          <a:p>
            <a:pPr algn="l">
              <a:defRPr/>
            </a:pPr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—</a:t>
            </a:r>
            <a:r>
              <a:rPr lang="en-US" altLang="zh-CN" sz="28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What do you usually do on weekends?  	  </a:t>
            </a:r>
            <a:endParaRPr lang="en-US" altLang="zh-CN" sz="2800" b="1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l">
              <a:defRPr/>
            </a:pPr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—I usually watch TV/...</a:t>
            </a:r>
            <a:endParaRPr lang="en-US" altLang="zh-CN" sz="2800" b="1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073785" y="2313305"/>
            <a:ext cx="6305550" cy="9093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9pPr>
          </a:lstStyle>
          <a:p>
            <a:pPr algn="l">
              <a:defRPr/>
            </a:pPr>
            <a:r>
              <a:rPr lang="en-US" altLang="zh-CN" sz="28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—</a:t>
            </a:r>
            <a:r>
              <a:rPr lang="en-US" altLang="zh-CN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How often do you watch TV/...?	  </a:t>
            </a:r>
            <a:endParaRPr lang="en-US" altLang="zh-CN" sz="28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l">
              <a:defRPr/>
            </a:pPr>
            <a:r>
              <a:rPr lang="en-US" altLang="zh-CN" sz="28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—Once a week/...</a:t>
            </a:r>
            <a:endParaRPr lang="en-US" altLang="zh-CN" sz="2800" b="1">
              <a:solidFill>
                <a:srgbClr val="C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7719060" y="1263650"/>
            <a:ext cx="4251325" cy="10102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9pPr>
          </a:lstStyle>
          <a:p>
            <a:pPr algn="l">
              <a:defRPr/>
            </a:pPr>
            <a:r>
              <a:rPr lang="en-US" altLang="zh-CN" sz="2800" b="1">
                <a:solidFill>
                  <a:srgbClr val="0070C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—</a:t>
            </a:r>
            <a:r>
              <a:rPr lang="en-US" altLang="zh-CN" sz="2800" b="1">
                <a:solidFill>
                  <a:srgbClr val="0070C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Do you...?           </a:t>
            </a:r>
            <a:endParaRPr lang="en-US" altLang="zh-CN" sz="2800" b="1">
              <a:solidFill>
                <a:srgbClr val="0070C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l">
              <a:defRPr/>
            </a:pPr>
            <a:r>
              <a:rPr lang="en-US" altLang="zh-CN" sz="2800" b="1">
                <a:solidFill>
                  <a:srgbClr val="0070C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—Yes, I do. /No, I don’t.</a:t>
            </a:r>
            <a:endParaRPr lang="en-US" altLang="zh-CN" sz="2800" b="1">
              <a:solidFill>
                <a:srgbClr val="0070C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8" name="文本框 3"/>
          <p:cNvSpPr txBox="1">
            <a:spLocks noChangeArrowheads="1"/>
          </p:cNvSpPr>
          <p:nvPr/>
        </p:nvSpPr>
        <p:spPr bwMode="auto">
          <a:xfrm>
            <a:off x="1170305" y="695748"/>
            <a:ext cx="6548438" cy="5835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Wingdings 2" panose="05020102010507070707" pitchFamily="18" charset="2"/>
              <a:buChar char="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3200" b="1">
                <a:solidFill>
                  <a:schemeClr val="accent6">
                    <a:lumMod val="75000"/>
                  </a:schemeClr>
                </a:solidFill>
                <a:ea typeface="宋体" panose="02010600030101010101" pitchFamily="2" charset="-122"/>
              </a:rPr>
              <a:t>Let’s talk about your  weekends.</a:t>
            </a:r>
            <a:endParaRPr lang="en-US" altLang="zh-CN" sz="3200" b="1">
              <a:solidFill>
                <a:schemeClr val="accent6">
                  <a:lumMod val="75000"/>
                </a:schemeClr>
              </a:solidFill>
              <a:ea typeface="宋体" panose="02010600030101010101" pitchFamily="2" charset="-122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1317625" y="2908300"/>
            <a:ext cx="9774555" cy="3635375"/>
            <a:chOff x="1022350" y="3244963"/>
            <a:chExt cx="9556306" cy="3635263"/>
          </a:xfrm>
        </p:grpSpPr>
        <p:pic>
          <p:nvPicPr>
            <p:cNvPr id="12" name="图片 11" descr="10"/>
            <p:cNvPicPr>
              <a:picLocks noChangeAspect="1"/>
            </p:cNvPicPr>
            <p:nvPr/>
          </p:nvPicPr>
          <p:blipFill>
            <a:blip r:embed="rId1">
              <a:clrChange>
                <a:clrFrom>
                  <a:srgbClr val="F6F6F6">
                    <a:alpha val="100000"/>
                  </a:srgbClr>
                </a:clrFrom>
                <a:clrTo>
                  <a:srgbClr val="F6F6F6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658394" y="5281856"/>
              <a:ext cx="1720850" cy="1290955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2350" y="3353730"/>
              <a:ext cx="2276658" cy="2276658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777" b="11323"/>
            <a:stretch>
              <a:fillRect/>
            </a:stretch>
          </p:blipFill>
          <p:spPr>
            <a:xfrm>
              <a:off x="3691900" y="3628369"/>
              <a:ext cx="2422842" cy="1887400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336" r="9077"/>
            <a:stretch>
              <a:fillRect/>
            </a:stretch>
          </p:blipFill>
          <p:spPr>
            <a:xfrm>
              <a:off x="6505199" y="3244963"/>
              <a:ext cx="1720850" cy="2276658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16506" y="3559471"/>
              <a:ext cx="1962150" cy="1962150"/>
            </a:xfrm>
            <a:prstGeom prst="rect">
              <a:avLst/>
            </a:prstGeom>
          </p:spPr>
        </p:pic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41999" y="5037768"/>
              <a:ext cx="1779133" cy="1779133"/>
            </a:xfrm>
            <a:prstGeom prst="rect">
              <a:avLst/>
            </a:prstGeom>
          </p:spPr>
        </p:pic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96005" y="5037768"/>
              <a:ext cx="1842458" cy="1842458"/>
            </a:xfrm>
            <a:prstGeom prst="rect">
              <a:avLst/>
            </a:prstGeom>
          </p:spPr>
        </p:pic>
      </p:grp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endParaRPr lang="zh-CN" altLang="en-US"/>
          </a:p>
        </p:txBody>
      </p:sp>
      <p:sp>
        <p:nvSpPr>
          <p:cNvPr id="4" name="副标题 3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 fontScale="70000"/>
          </a:bodyPr>
          <a:lstStyle/>
          <a:p>
            <a:endParaRPr lang="zh-CN" altLang="en-US"/>
          </a:p>
        </p:txBody>
      </p:sp>
      <p:pic>
        <p:nvPicPr>
          <p:cNvPr id="52" name="图形 51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 flipH="1" flipV="1">
            <a:off x="59107" y="4827095"/>
            <a:ext cx="1870413" cy="1956409"/>
          </a:xfrm>
          <a:prstGeom prst="rect">
            <a:avLst/>
          </a:prstGeom>
        </p:spPr>
      </p:pic>
      <p:pic>
        <p:nvPicPr>
          <p:cNvPr id="53" name="图形 52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0051181" y="40578"/>
            <a:ext cx="2065140" cy="163037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4" cstate="screen"/>
          <a:srcRect l="12695" t="13963" r="15432" b="9410"/>
          <a:stretch>
            <a:fillRect/>
          </a:stretch>
        </p:blipFill>
        <p:spPr>
          <a:xfrm rot="5400000">
            <a:off x="2925434" y="-1362528"/>
            <a:ext cx="6195993" cy="9583056"/>
          </a:xfrm>
          <a:prstGeom prst="rect">
            <a:avLst/>
          </a:prstGeom>
          <a:effectLst>
            <a:outerShdw blurRad="152400" dist="762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4" name="文本框 13"/>
          <p:cNvSpPr txBox="1"/>
          <p:nvPr/>
        </p:nvSpPr>
        <p:spPr>
          <a:xfrm>
            <a:off x="3521075" y="2927687"/>
            <a:ext cx="5337175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600" b="1" spc="-150" dirty="0" smtClean="0">
                <a:solidFill>
                  <a:srgbClr val="60A8AF"/>
                </a:solidFill>
                <a:cs typeface="+mn-ea"/>
                <a:sym typeface="+mn-lt"/>
              </a:rPr>
              <a:t>定</a:t>
            </a:r>
            <a:r>
              <a:rPr lang="zh-CN" altLang="en-US" sz="6600" b="1" spc="-150" dirty="0" smtClean="0">
                <a:solidFill>
                  <a:srgbClr val="FF0000"/>
                </a:solidFill>
                <a:cs typeface="+mn-ea"/>
                <a:sym typeface="+mn-lt"/>
              </a:rPr>
              <a:t>向</a:t>
            </a:r>
            <a:r>
              <a:rPr lang="zh-CN" altLang="en-US" sz="6600" b="1" spc="-150" dirty="0" smtClean="0">
                <a:solidFill>
                  <a:srgbClr val="00B0F0"/>
                </a:solidFill>
                <a:cs typeface="+mn-ea"/>
                <a:sym typeface="+mn-lt"/>
              </a:rPr>
              <a:t>自</a:t>
            </a:r>
            <a:r>
              <a:rPr lang="zh-CN" altLang="en-US" sz="6600" b="1" spc="-150" dirty="0" smtClean="0">
                <a:solidFill>
                  <a:srgbClr val="FFC000"/>
                </a:solidFill>
                <a:cs typeface="+mn-ea"/>
                <a:sym typeface="+mn-lt"/>
              </a:rPr>
              <a:t>学</a:t>
            </a:r>
            <a:endParaRPr lang="zh-CN" altLang="en-US" sz="6600" b="1" spc="-150" dirty="0" smtClean="0">
              <a:solidFill>
                <a:srgbClr val="FFC000"/>
              </a:solidFill>
              <a:cs typeface="+mn-ea"/>
              <a:sym typeface="+mn-lt"/>
            </a:endParaRPr>
          </a:p>
        </p:txBody>
      </p:sp>
      <p:cxnSp>
        <p:nvCxnSpPr>
          <p:cNvPr id="41" name="直接连接符 40"/>
          <p:cNvCxnSpPr/>
          <p:nvPr/>
        </p:nvCxnSpPr>
        <p:spPr>
          <a:xfrm>
            <a:off x="411695" y="2518913"/>
            <a:ext cx="983411" cy="0"/>
          </a:xfrm>
          <a:prstGeom prst="line">
            <a:avLst/>
          </a:prstGeom>
          <a:ln w="38100"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连接符 41"/>
          <p:cNvCxnSpPr/>
          <p:nvPr/>
        </p:nvCxnSpPr>
        <p:spPr>
          <a:xfrm>
            <a:off x="1101913" y="2271473"/>
            <a:ext cx="379561" cy="0"/>
          </a:xfrm>
          <a:prstGeom prst="line">
            <a:avLst/>
          </a:prstGeom>
          <a:ln w="38100"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" name="图形 53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830955" y="763694"/>
            <a:ext cx="268506" cy="268506"/>
          </a:xfrm>
          <a:prstGeom prst="rect">
            <a:avLst/>
          </a:prstGeom>
        </p:spPr>
      </p:pic>
      <p:pic>
        <p:nvPicPr>
          <p:cNvPr id="55" name="图形 54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11086082" y="6011689"/>
            <a:ext cx="246232" cy="246232"/>
          </a:xfrm>
          <a:prstGeom prst="rect">
            <a:avLst/>
          </a:prstGeom>
        </p:spPr>
      </p:pic>
      <p:cxnSp>
        <p:nvCxnSpPr>
          <p:cNvPr id="56" name="直接连接符 55"/>
          <p:cNvCxnSpPr/>
          <p:nvPr/>
        </p:nvCxnSpPr>
        <p:spPr>
          <a:xfrm>
            <a:off x="10736186" y="4572796"/>
            <a:ext cx="983411" cy="0"/>
          </a:xfrm>
          <a:prstGeom prst="line">
            <a:avLst/>
          </a:prstGeom>
          <a:ln w="38100"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接连接符 56"/>
          <p:cNvCxnSpPr/>
          <p:nvPr/>
        </p:nvCxnSpPr>
        <p:spPr>
          <a:xfrm>
            <a:off x="11426404" y="4325356"/>
            <a:ext cx="379561" cy="0"/>
          </a:xfrm>
          <a:prstGeom prst="line">
            <a:avLst/>
          </a:prstGeom>
          <a:ln w="38100"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3" name="组合 62"/>
          <p:cNvGrpSpPr/>
          <p:nvPr/>
        </p:nvGrpSpPr>
        <p:grpSpPr>
          <a:xfrm>
            <a:off x="3349122" y="2679531"/>
            <a:ext cx="758330" cy="1509396"/>
            <a:chOff x="4355021" y="1468708"/>
            <a:chExt cx="758330" cy="1509396"/>
          </a:xfrm>
        </p:grpSpPr>
        <p:sp>
          <p:nvSpPr>
            <p:cNvPr id="58" name="星形: 五角 57"/>
            <p:cNvSpPr/>
            <p:nvPr/>
          </p:nvSpPr>
          <p:spPr>
            <a:xfrm>
              <a:off x="4652433" y="2517186"/>
              <a:ext cx="460918" cy="460918"/>
            </a:xfrm>
            <a:prstGeom prst="star5">
              <a:avLst/>
            </a:prstGeom>
            <a:solidFill>
              <a:srgbClr val="FF62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60" name="星形: 五角 59"/>
            <p:cNvSpPr/>
            <p:nvPr/>
          </p:nvSpPr>
          <p:spPr>
            <a:xfrm>
              <a:off x="4355021" y="2208794"/>
              <a:ext cx="320445" cy="320445"/>
            </a:xfrm>
            <a:prstGeom prst="star5">
              <a:avLst/>
            </a:prstGeom>
            <a:solidFill>
              <a:srgbClr val="60A8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1" name="星形: 五角 60"/>
            <p:cNvSpPr/>
            <p:nvPr/>
          </p:nvSpPr>
          <p:spPr>
            <a:xfrm>
              <a:off x="4431095" y="1794975"/>
              <a:ext cx="228299" cy="228299"/>
            </a:xfrm>
            <a:prstGeom prst="star5">
              <a:avLst/>
            </a:prstGeom>
            <a:solidFill>
              <a:srgbClr val="FFC7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2" name="星形: 五角 61"/>
            <p:cNvSpPr/>
            <p:nvPr/>
          </p:nvSpPr>
          <p:spPr>
            <a:xfrm>
              <a:off x="4771591" y="1468708"/>
              <a:ext cx="160111" cy="160111"/>
            </a:xfrm>
            <a:prstGeom prst="star5">
              <a:avLst/>
            </a:prstGeom>
            <a:solidFill>
              <a:srgbClr val="0045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75" name="组合 74"/>
          <p:cNvGrpSpPr/>
          <p:nvPr/>
        </p:nvGrpSpPr>
        <p:grpSpPr>
          <a:xfrm flipH="1">
            <a:off x="8212601" y="2639883"/>
            <a:ext cx="758330" cy="1509396"/>
            <a:chOff x="4355021" y="1468708"/>
            <a:chExt cx="758330" cy="1509396"/>
          </a:xfrm>
        </p:grpSpPr>
        <p:sp>
          <p:nvSpPr>
            <p:cNvPr id="76" name="星形: 五角 75"/>
            <p:cNvSpPr/>
            <p:nvPr/>
          </p:nvSpPr>
          <p:spPr>
            <a:xfrm>
              <a:off x="4652433" y="2517186"/>
              <a:ext cx="460918" cy="460918"/>
            </a:xfrm>
            <a:prstGeom prst="star5">
              <a:avLst/>
            </a:prstGeom>
            <a:solidFill>
              <a:srgbClr val="FF62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77" name="星形: 五角 76"/>
            <p:cNvSpPr/>
            <p:nvPr/>
          </p:nvSpPr>
          <p:spPr>
            <a:xfrm>
              <a:off x="4355021" y="2208794"/>
              <a:ext cx="320445" cy="320445"/>
            </a:xfrm>
            <a:prstGeom prst="star5">
              <a:avLst/>
            </a:prstGeom>
            <a:solidFill>
              <a:srgbClr val="60A8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8" name="星形: 五角 77"/>
            <p:cNvSpPr/>
            <p:nvPr/>
          </p:nvSpPr>
          <p:spPr>
            <a:xfrm>
              <a:off x="4431095" y="1794975"/>
              <a:ext cx="228299" cy="228299"/>
            </a:xfrm>
            <a:prstGeom prst="star5">
              <a:avLst/>
            </a:prstGeom>
            <a:solidFill>
              <a:srgbClr val="FFC7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9" name="星形: 五角 78"/>
            <p:cNvSpPr/>
            <p:nvPr/>
          </p:nvSpPr>
          <p:spPr>
            <a:xfrm>
              <a:off x="4771591" y="1468708"/>
              <a:ext cx="160111" cy="160111"/>
            </a:xfrm>
            <a:prstGeom prst="star5">
              <a:avLst/>
            </a:prstGeom>
            <a:solidFill>
              <a:srgbClr val="0045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</p:spTree>
    <p:custDataLst>
      <p:tags r:id="rId7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333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49"/>
                            </p:stCondLst>
                            <p:childTnLst>
                              <p:par>
                                <p:cTn id="1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726627" y="367507"/>
            <a:ext cx="269430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Grammar Focus</a:t>
            </a:r>
            <a:endParaRPr lang="zh-CN" alt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表格 13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589280" y="1290320"/>
          <a:ext cx="11160760" cy="47078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87720"/>
                <a:gridCol w="5273040"/>
              </a:tblGrid>
              <a:tr h="66548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2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What do you usually do on weekends?</a:t>
                      </a:r>
                      <a:endParaRPr lang="en-US" altLang="zh-CN" sz="2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24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 always exercise.</a:t>
                      </a:r>
                      <a:endParaRPr lang="en-US" altLang="zh-CN" sz="2400" b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74168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24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What do they do on weekends?</a:t>
                      </a:r>
                      <a:endParaRPr lang="en-US" altLang="zh-CN" sz="2400" b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24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They often help with housework.</a:t>
                      </a:r>
                      <a:endParaRPr lang="en-US" altLang="zh-CN" sz="2400" b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78105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24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What does she do on weekends?</a:t>
                      </a:r>
                      <a:endParaRPr lang="en-US" altLang="zh-CN" sz="2400" b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2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She sometimes goes shopping.</a:t>
                      </a:r>
                      <a:endParaRPr lang="en-US" altLang="zh-CN" sz="2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95821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2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How often do you go to the movies?</a:t>
                      </a:r>
                      <a:endParaRPr lang="en-US" altLang="zh-CN" sz="2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24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 go to the movies maybe once a month.</a:t>
                      </a:r>
                      <a:endParaRPr lang="en-US" altLang="zh-CN" sz="2400" b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77978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24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How often does he watch TV?</a:t>
                      </a:r>
                      <a:endParaRPr lang="en-US" altLang="zh-CN" sz="2400" b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24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 hardly ever watches TV.</a:t>
                      </a:r>
                      <a:endParaRPr lang="en-US" altLang="zh-CN" sz="2400" b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78168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24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 you go shopping?</a:t>
                      </a:r>
                      <a:endParaRPr lang="en-US" altLang="zh-CN" sz="2400" b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2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No, I never go shopping.</a:t>
                      </a:r>
                      <a:endParaRPr lang="en-US" altLang="zh-CN" sz="2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对话气泡: 圆角矩形 8"/>
          <p:cNvSpPr/>
          <p:nvPr/>
        </p:nvSpPr>
        <p:spPr>
          <a:xfrm>
            <a:off x="4051935" y="311150"/>
            <a:ext cx="4612640" cy="635000"/>
          </a:xfrm>
          <a:prstGeom prst="wedgeRoundRectCallout">
            <a:avLst>
              <a:gd name="adj1" fmla="val -23246"/>
              <a:gd name="adj2" fmla="val 79188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9pPr>
          </a:lstStyle>
          <a:p>
            <a:pPr fontAlgn="auto">
              <a:lnSpc>
                <a:spcPts val="3580"/>
              </a:lnSpc>
              <a:spcBef>
                <a:spcPts val="600"/>
              </a:spcBef>
              <a:buFontTx/>
              <a:buNone/>
              <a:defRPr/>
            </a:pPr>
            <a:r>
              <a:rPr lang="en-US" altLang="zh-CN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Circle</a:t>
            </a:r>
            <a:r>
              <a:rPr lang="zh-CN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adverbs of frequency</a:t>
            </a:r>
            <a:endParaRPr lang="zh-CN" b="1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6977380" y="4624705"/>
            <a:ext cx="913130" cy="47752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2386965" y="1407160"/>
            <a:ext cx="1034415" cy="46037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1320800" y="3720465"/>
            <a:ext cx="774700" cy="51435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1320800" y="4624705"/>
            <a:ext cx="774700" cy="47752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/>
        </p:nvSpPr>
        <p:spPr>
          <a:xfrm>
            <a:off x="9778365" y="3720465"/>
            <a:ext cx="1875790" cy="51435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/>
          <p:cNvSpPr/>
          <p:nvPr/>
        </p:nvSpPr>
        <p:spPr>
          <a:xfrm>
            <a:off x="7306310" y="2125345"/>
            <a:ext cx="693420" cy="47117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/>
          <p:cNvSpPr/>
          <p:nvPr/>
        </p:nvSpPr>
        <p:spPr>
          <a:xfrm>
            <a:off x="7095490" y="2854960"/>
            <a:ext cx="1414145" cy="51054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椭圆 3"/>
          <p:cNvSpPr/>
          <p:nvPr/>
        </p:nvSpPr>
        <p:spPr>
          <a:xfrm>
            <a:off x="6737350" y="1440815"/>
            <a:ext cx="1012190" cy="42608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7228840" y="5426075"/>
            <a:ext cx="885190" cy="45085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10" grpId="1" bldLvl="0" animBg="1"/>
      <p:bldP spid="8" grpId="2" bldLvl="0" animBg="1"/>
      <p:bldP spid="6" grpId="3" bldLvl="0" animBg="1"/>
      <p:bldP spid="18" grpId="4" bldLvl="0" animBg="1"/>
      <p:bldP spid="21" grpId="5" bldLvl="0" animBg="1"/>
      <p:bldP spid="22" grpId="6" bldLvl="0" animBg="1"/>
      <p:bldP spid="23" grpId="7" bldLvl="0" animBg="1"/>
      <p:bldP spid="4" grpId="8" bldLvl="0" animBg="1"/>
      <p:bldP spid="13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660587" y="313532"/>
            <a:ext cx="269430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Grammar Focus</a:t>
            </a:r>
            <a:endParaRPr lang="zh-CN" alt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表格 13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909955" y="1508125"/>
          <a:ext cx="10627360" cy="43872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05045"/>
                <a:gridCol w="5822315"/>
              </a:tblGrid>
              <a:tr h="82296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24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What do you usually do on weekends?</a:t>
                      </a:r>
                      <a:endParaRPr lang="en-US" altLang="zh-CN" sz="2400" b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24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 always exercise.</a:t>
                      </a:r>
                      <a:endParaRPr lang="en-US" altLang="zh-CN" sz="2400" b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72326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24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What do they do on weekends?</a:t>
                      </a:r>
                      <a:endParaRPr lang="en-US" altLang="zh-CN" sz="2400" b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24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They often help with housework.</a:t>
                      </a:r>
                      <a:endParaRPr lang="en-US" altLang="zh-CN" sz="2400" b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72326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24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What does she do on weekends?</a:t>
                      </a:r>
                      <a:endParaRPr lang="en-US" altLang="zh-CN" sz="2400" b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24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She sometimes goes shopping.</a:t>
                      </a:r>
                      <a:endParaRPr lang="en-US" altLang="zh-CN" sz="2400" b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67183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24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How often do you go to the movies?</a:t>
                      </a:r>
                      <a:endParaRPr lang="en-US" altLang="zh-CN" sz="2400" b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24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 go to the movies maybe once a month.</a:t>
                      </a:r>
                      <a:endParaRPr lang="en-US" altLang="zh-CN" sz="2400" b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72263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24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How often does he watch TV?</a:t>
                      </a:r>
                      <a:endParaRPr lang="en-US" altLang="zh-CN" sz="2400" b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24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 hardly ever watches TV.</a:t>
                      </a:r>
                      <a:endParaRPr lang="en-US" altLang="zh-CN" sz="2400" b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72326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24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 you go shopping?</a:t>
                      </a:r>
                      <a:endParaRPr lang="en-US" altLang="zh-CN" sz="2400" b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24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No, I never go shopping.</a:t>
                      </a:r>
                      <a:endParaRPr lang="en-US" altLang="zh-CN" sz="2400" b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3" name="椭圆 12"/>
          <p:cNvSpPr/>
          <p:nvPr/>
        </p:nvSpPr>
        <p:spPr>
          <a:xfrm>
            <a:off x="9039225" y="3894455"/>
            <a:ext cx="1924685" cy="5207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对话气泡: 圆角矩形 8"/>
          <p:cNvSpPr/>
          <p:nvPr/>
        </p:nvSpPr>
        <p:spPr>
          <a:xfrm>
            <a:off x="5828665" y="313690"/>
            <a:ext cx="5570220" cy="1024255"/>
          </a:xfrm>
          <a:prstGeom prst="wedgeRoundRectCallout">
            <a:avLst>
              <a:gd name="adj1" fmla="val 15186"/>
              <a:gd name="adj2" fmla="val 73833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9pPr>
          </a:lstStyle>
          <a:p>
            <a:pPr fontAlgn="auto">
              <a:lnSpc>
                <a:spcPts val="3580"/>
              </a:lnSpc>
              <a:spcBef>
                <a:spcPts val="600"/>
              </a:spcBef>
              <a:buFontTx/>
              <a:buNone/>
              <a:defRPr/>
            </a:pPr>
            <a:r>
              <a:rPr lang="zh-CN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Find the expression of frequency per unit time</a:t>
            </a:r>
            <a:r>
              <a:rPr lang="en-US" altLang="zh-CN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(</a:t>
            </a:r>
            <a:r>
              <a:rPr lang="zh-CN" altLang="en-US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单位时间内频度</a:t>
            </a:r>
            <a:r>
              <a:rPr lang="en-US" altLang="zh-CN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)</a:t>
            </a:r>
            <a:endParaRPr lang="en-US" altLang="zh-CN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11" grpId="1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endParaRPr lang="zh-CN" altLang="en-US"/>
          </a:p>
        </p:txBody>
      </p:sp>
      <p:sp>
        <p:nvSpPr>
          <p:cNvPr id="4" name="副标题 3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 fontScale="70000"/>
          </a:bodyPr>
          <a:lstStyle/>
          <a:p>
            <a:endParaRPr lang="zh-CN" altLang="en-US"/>
          </a:p>
        </p:txBody>
      </p:sp>
      <p:pic>
        <p:nvPicPr>
          <p:cNvPr id="52" name="图形 51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 flipH="1" flipV="1">
            <a:off x="59107" y="4827095"/>
            <a:ext cx="1870413" cy="1956409"/>
          </a:xfrm>
          <a:prstGeom prst="rect">
            <a:avLst/>
          </a:prstGeom>
        </p:spPr>
      </p:pic>
      <p:pic>
        <p:nvPicPr>
          <p:cNvPr id="53" name="图形 52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0051181" y="40578"/>
            <a:ext cx="2065140" cy="163037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4" cstate="screen"/>
          <a:srcRect l="12695" t="13963" r="15432" b="9410"/>
          <a:stretch>
            <a:fillRect/>
          </a:stretch>
        </p:blipFill>
        <p:spPr>
          <a:xfrm rot="5400000">
            <a:off x="2925434" y="-1362528"/>
            <a:ext cx="6195993" cy="9583056"/>
          </a:xfrm>
          <a:prstGeom prst="rect">
            <a:avLst/>
          </a:prstGeom>
          <a:effectLst>
            <a:outerShdw blurRad="152400" dist="762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4" name="文本框 13"/>
          <p:cNvSpPr txBox="1"/>
          <p:nvPr/>
        </p:nvSpPr>
        <p:spPr>
          <a:xfrm>
            <a:off x="3521075" y="1970742"/>
            <a:ext cx="5337175" cy="31381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600" b="1" spc="-150" dirty="0" smtClean="0">
                <a:solidFill>
                  <a:srgbClr val="60A8AF"/>
                </a:solidFill>
                <a:cs typeface="+mn-ea"/>
                <a:sym typeface="+mn-lt"/>
              </a:rPr>
              <a:t>合</a:t>
            </a:r>
            <a:r>
              <a:rPr lang="zh-CN" altLang="en-US" sz="6600" b="1" spc="-150" dirty="0" smtClean="0">
                <a:solidFill>
                  <a:srgbClr val="FF0000"/>
                </a:solidFill>
                <a:cs typeface="+mn-ea"/>
                <a:sym typeface="+mn-lt"/>
              </a:rPr>
              <a:t>作</a:t>
            </a:r>
            <a:r>
              <a:rPr lang="zh-CN" altLang="en-US" sz="6600" b="1" spc="-150" dirty="0" smtClean="0">
                <a:solidFill>
                  <a:srgbClr val="00B0F0"/>
                </a:solidFill>
                <a:cs typeface="+mn-ea"/>
                <a:sym typeface="+mn-lt"/>
              </a:rPr>
              <a:t>研</a:t>
            </a:r>
            <a:r>
              <a:rPr lang="zh-CN" altLang="en-US" sz="6600" b="1" spc="-150" dirty="0" smtClean="0">
                <a:solidFill>
                  <a:srgbClr val="FFC000"/>
                </a:solidFill>
                <a:cs typeface="+mn-ea"/>
                <a:sym typeface="+mn-lt"/>
              </a:rPr>
              <a:t>学</a:t>
            </a:r>
            <a:endParaRPr lang="zh-CN" altLang="en-US" sz="6600" b="1" spc="-150" dirty="0" smtClean="0">
              <a:solidFill>
                <a:srgbClr val="FFC000"/>
              </a:solidFill>
              <a:cs typeface="+mn-ea"/>
              <a:sym typeface="+mn-lt"/>
            </a:endParaRPr>
          </a:p>
          <a:p>
            <a:pPr algn="ctr"/>
            <a:r>
              <a:rPr lang="en-US" altLang="zh-CN" sz="6600" b="1" spc="-150" dirty="0" smtClean="0">
                <a:solidFill>
                  <a:srgbClr val="00B050"/>
                </a:solidFill>
                <a:cs typeface="+mn-ea"/>
                <a:sym typeface="+mn-lt"/>
              </a:rPr>
              <a:t>&amp;</a:t>
            </a:r>
            <a:endParaRPr lang="en-US" altLang="zh-CN" sz="6600" b="1" spc="-150" dirty="0" smtClean="0">
              <a:solidFill>
                <a:srgbClr val="00B050"/>
              </a:solidFill>
              <a:cs typeface="+mn-ea"/>
              <a:sym typeface="+mn-lt"/>
            </a:endParaRPr>
          </a:p>
          <a:p>
            <a:pPr algn="ctr"/>
            <a:r>
              <a:rPr lang="zh-CN" altLang="en-US" sz="6600" b="1" spc="-150" dirty="0" smtClean="0">
                <a:solidFill>
                  <a:srgbClr val="60A8AF"/>
                </a:solidFill>
                <a:cs typeface="+mn-ea"/>
                <a:sym typeface="+mn-lt"/>
              </a:rPr>
              <a:t>展</a:t>
            </a:r>
            <a:r>
              <a:rPr lang="zh-CN" altLang="en-US" sz="6600" b="1" spc="-150" dirty="0" smtClean="0">
                <a:solidFill>
                  <a:srgbClr val="FF0000"/>
                </a:solidFill>
                <a:cs typeface="+mn-ea"/>
                <a:sym typeface="+mn-lt"/>
              </a:rPr>
              <a:t>示</a:t>
            </a:r>
            <a:r>
              <a:rPr lang="zh-CN" altLang="en-US" sz="6600" b="1" spc="-150" dirty="0" smtClean="0">
                <a:solidFill>
                  <a:srgbClr val="00B0F0"/>
                </a:solidFill>
                <a:cs typeface="+mn-ea"/>
                <a:sym typeface="+mn-lt"/>
              </a:rPr>
              <a:t>激</a:t>
            </a:r>
            <a:r>
              <a:rPr lang="zh-CN" altLang="en-US" sz="6600" b="1" spc="-150" dirty="0" smtClean="0">
                <a:solidFill>
                  <a:srgbClr val="FFC000"/>
                </a:solidFill>
                <a:cs typeface="+mn-ea"/>
                <a:sym typeface="+mn-lt"/>
              </a:rPr>
              <a:t>学</a:t>
            </a:r>
            <a:endParaRPr lang="zh-CN" altLang="en-US" sz="6600" b="1" spc="-150" dirty="0" smtClean="0">
              <a:solidFill>
                <a:srgbClr val="FFC000"/>
              </a:solidFill>
              <a:cs typeface="+mn-ea"/>
              <a:sym typeface="+mn-lt"/>
            </a:endParaRPr>
          </a:p>
        </p:txBody>
      </p:sp>
      <p:cxnSp>
        <p:nvCxnSpPr>
          <p:cNvPr id="41" name="直接连接符 40"/>
          <p:cNvCxnSpPr/>
          <p:nvPr/>
        </p:nvCxnSpPr>
        <p:spPr>
          <a:xfrm>
            <a:off x="411695" y="2518913"/>
            <a:ext cx="983411" cy="0"/>
          </a:xfrm>
          <a:prstGeom prst="line">
            <a:avLst/>
          </a:prstGeom>
          <a:ln w="38100"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连接符 41"/>
          <p:cNvCxnSpPr/>
          <p:nvPr/>
        </p:nvCxnSpPr>
        <p:spPr>
          <a:xfrm>
            <a:off x="1101913" y="2271473"/>
            <a:ext cx="379561" cy="0"/>
          </a:xfrm>
          <a:prstGeom prst="line">
            <a:avLst/>
          </a:prstGeom>
          <a:ln w="38100"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" name="图形 53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830955" y="763694"/>
            <a:ext cx="268506" cy="268506"/>
          </a:xfrm>
          <a:prstGeom prst="rect">
            <a:avLst/>
          </a:prstGeom>
        </p:spPr>
      </p:pic>
      <p:pic>
        <p:nvPicPr>
          <p:cNvPr id="55" name="图形 54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11086082" y="6011689"/>
            <a:ext cx="246232" cy="246232"/>
          </a:xfrm>
          <a:prstGeom prst="rect">
            <a:avLst/>
          </a:prstGeom>
        </p:spPr>
      </p:pic>
      <p:cxnSp>
        <p:nvCxnSpPr>
          <p:cNvPr id="56" name="直接连接符 55"/>
          <p:cNvCxnSpPr/>
          <p:nvPr/>
        </p:nvCxnSpPr>
        <p:spPr>
          <a:xfrm>
            <a:off x="10736186" y="4572796"/>
            <a:ext cx="983411" cy="0"/>
          </a:xfrm>
          <a:prstGeom prst="line">
            <a:avLst/>
          </a:prstGeom>
          <a:ln w="38100"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接连接符 56"/>
          <p:cNvCxnSpPr/>
          <p:nvPr/>
        </p:nvCxnSpPr>
        <p:spPr>
          <a:xfrm>
            <a:off x="11426404" y="4325356"/>
            <a:ext cx="379561" cy="0"/>
          </a:xfrm>
          <a:prstGeom prst="line">
            <a:avLst/>
          </a:prstGeom>
          <a:ln w="38100"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3" name="组合 62"/>
          <p:cNvGrpSpPr/>
          <p:nvPr/>
        </p:nvGrpSpPr>
        <p:grpSpPr>
          <a:xfrm>
            <a:off x="3349122" y="2679531"/>
            <a:ext cx="758330" cy="1509396"/>
            <a:chOff x="4355021" y="1468708"/>
            <a:chExt cx="758330" cy="1509396"/>
          </a:xfrm>
        </p:grpSpPr>
        <p:sp>
          <p:nvSpPr>
            <p:cNvPr id="58" name="星形: 五角 57"/>
            <p:cNvSpPr/>
            <p:nvPr/>
          </p:nvSpPr>
          <p:spPr>
            <a:xfrm>
              <a:off x="4652433" y="2517186"/>
              <a:ext cx="460918" cy="460918"/>
            </a:xfrm>
            <a:prstGeom prst="star5">
              <a:avLst/>
            </a:prstGeom>
            <a:solidFill>
              <a:srgbClr val="FF62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60" name="星形: 五角 59"/>
            <p:cNvSpPr/>
            <p:nvPr/>
          </p:nvSpPr>
          <p:spPr>
            <a:xfrm>
              <a:off x="4355021" y="2208794"/>
              <a:ext cx="320445" cy="320445"/>
            </a:xfrm>
            <a:prstGeom prst="star5">
              <a:avLst/>
            </a:prstGeom>
            <a:solidFill>
              <a:srgbClr val="60A8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1" name="星形: 五角 60"/>
            <p:cNvSpPr/>
            <p:nvPr/>
          </p:nvSpPr>
          <p:spPr>
            <a:xfrm>
              <a:off x="4431095" y="1794975"/>
              <a:ext cx="228299" cy="228299"/>
            </a:xfrm>
            <a:prstGeom prst="star5">
              <a:avLst/>
            </a:prstGeom>
            <a:solidFill>
              <a:srgbClr val="FFC7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2" name="星形: 五角 61"/>
            <p:cNvSpPr/>
            <p:nvPr/>
          </p:nvSpPr>
          <p:spPr>
            <a:xfrm>
              <a:off x="4771591" y="1468708"/>
              <a:ext cx="160111" cy="160111"/>
            </a:xfrm>
            <a:prstGeom prst="star5">
              <a:avLst/>
            </a:prstGeom>
            <a:solidFill>
              <a:srgbClr val="0045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75" name="组合 74"/>
          <p:cNvGrpSpPr/>
          <p:nvPr/>
        </p:nvGrpSpPr>
        <p:grpSpPr>
          <a:xfrm flipH="1">
            <a:off x="8212601" y="2639883"/>
            <a:ext cx="758330" cy="1509396"/>
            <a:chOff x="4355021" y="1468708"/>
            <a:chExt cx="758330" cy="1509396"/>
          </a:xfrm>
        </p:grpSpPr>
        <p:sp>
          <p:nvSpPr>
            <p:cNvPr id="76" name="星形: 五角 75"/>
            <p:cNvSpPr/>
            <p:nvPr/>
          </p:nvSpPr>
          <p:spPr>
            <a:xfrm>
              <a:off x="4652433" y="2517186"/>
              <a:ext cx="460918" cy="460918"/>
            </a:xfrm>
            <a:prstGeom prst="star5">
              <a:avLst/>
            </a:prstGeom>
            <a:solidFill>
              <a:srgbClr val="FF62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77" name="星形: 五角 76"/>
            <p:cNvSpPr/>
            <p:nvPr/>
          </p:nvSpPr>
          <p:spPr>
            <a:xfrm>
              <a:off x="4355021" y="2208794"/>
              <a:ext cx="320445" cy="320445"/>
            </a:xfrm>
            <a:prstGeom prst="star5">
              <a:avLst/>
            </a:prstGeom>
            <a:solidFill>
              <a:srgbClr val="60A8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8" name="星形: 五角 77"/>
            <p:cNvSpPr/>
            <p:nvPr/>
          </p:nvSpPr>
          <p:spPr>
            <a:xfrm>
              <a:off x="4431095" y="1794975"/>
              <a:ext cx="228299" cy="228299"/>
            </a:xfrm>
            <a:prstGeom prst="star5">
              <a:avLst/>
            </a:prstGeom>
            <a:solidFill>
              <a:srgbClr val="FFC7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9" name="星形: 五角 78"/>
            <p:cNvSpPr/>
            <p:nvPr/>
          </p:nvSpPr>
          <p:spPr>
            <a:xfrm>
              <a:off x="4771591" y="1468708"/>
              <a:ext cx="160111" cy="160111"/>
            </a:xfrm>
            <a:prstGeom prst="star5">
              <a:avLst/>
            </a:prstGeom>
            <a:solidFill>
              <a:srgbClr val="0045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3925570" y="5419725"/>
            <a:ext cx="519430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/>
              <a:t>请完成学案上合作研学部分内容，并展示</a:t>
            </a:r>
            <a:endParaRPr lang="zh-CN" altLang="en-US" sz="2000"/>
          </a:p>
        </p:txBody>
      </p:sp>
    </p:spTree>
    <p:custDataLst>
      <p:tags r:id="rId7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333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49"/>
                            </p:stCondLst>
                            <p:childTnLst>
                              <p:par>
                                <p:cTn id="1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endParaRPr lang="zh-CN" altLang="en-US"/>
          </a:p>
        </p:txBody>
      </p:sp>
      <p:sp>
        <p:nvSpPr>
          <p:cNvPr id="4" name="副标题 3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 fontScale="70000"/>
          </a:bodyPr>
          <a:lstStyle/>
          <a:p>
            <a:endParaRPr lang="zh-CN" altLang="en-US"/>
          </a:p>
        </p:txBody>
      </p:sp>
      <p:pic>
        <p:nvPicPr>
          <p:cNvPr id="52" name="图形 51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 flipH="1" flipV="1">
            <a:off x="59107" y="4827095"/>
            <a:ext cx="1870413" cy="1956409"/>
          </a:xfrm>
          <a:prstGeom prst="rect">
            <a:avLst/>
          </a:prstGeom>
        </p:spPr>
      </p:pic>
      <p:pic>
        <p:nvPicPr>
          <p:cNvPr id="53" name="图形 52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0051181" y="40578"/>
            <a:ext cx="2065140" cy="163037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4" cstate="screen"/>
          <a:srcRect l="12695" t="13963" r="15432" b="9410"/>
          <a:stretch>
            <a:fillRect/>
          </a:stretch>
        </p:blipFill>
        <p:spPr>
          <a:xfrm rot="5400000">
            <a:off x="2925434" y="-1353003"/>
            <a:ext cx="6195993" cy="9583056"/>
          </a:xfrm>
          <a:prstGeom prst="rect">
            <a:avLst/>
          </a:prstGeom>
          <a:effectLst>
            <a:outerShdw blurRad="152400" dist="762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4" name="文本框 13"/>
          <p:cNvSpPr txBox="1"/>
          <p:nvPr/>
        </p:nvSpPr>
        <p:spPr>
          <a:xfrm>
            <a:off x="3521075" y="2927687"/>
            <a:ext cx="5337175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600" b="1" spc="-150" dirty="0" smtClean="0">
                <a:solidFill>
                  <a:srgbClr val="60A8AF"/>
                </a:solidFill>
                <a:cs typeface="+mn-ea"/>
                <a:sym typeface="+mn-lt"/>
              </a:rPr>
              <a:t>精</a:t>
            </a:r>
            <a:r>
              <a:rPr lang="zh-CN" altLang="en-US" sz="6600" b="1" spc="-150" dirty="0" smtClean="0">
                <a:solidFill>
                  <a:srgbClr val="FF0000"/>
                </a:solidFill>
                <a:cs typeface="+mn-ea"/>
                <a:sym typeface="+mn-lt"/>
              </a:rPr>
              <a:t>讲</a:t>
            </a:r>
            <a:r>
              <a:rPr lang="zh-CN" altLang="en-US" sz="6600" b="1" spc="-150" dirty="0" smtClean="0">
                <a:solidFill>
                  <a:srgbClr val="00B0F0"/>
                </a:solidFill>
                <a:cs typeface="+mn-ea"/>
                <a:sym typeface="+mn-lt"/>
              </a:rPr>
              <a:t>领</a:t>
            </a:r>
            <a:r>
              <a:rPr lang="zh-CN" altLang="en-US" sz="6600" b="1" spc="-150" dirty="0" smtClean="0">
                <a:solidFill>
                  <a:srgbClr val="FFC000"/>
                </a:solidFill>
                <a:cs typeface="+mn-ea"/>
                <a:sym typeface="+mn-lt"/>
              </a:rPr>
              <a:t>学</a:t>
            </a:r>
            <a:endParaRPr lang="zh-CN" altLang="en-US" sz="6600" b="1" spc="-150" dirty="0" smtClean="0">
              <a:solidFill>
                <a:srgbClr val="FFC000"/>
              </a:solidFill>
              <a:cs typeface="+mn-ea"/>
              <a:sym typeface="+mn-lt"/>
            </a:endParaRPr>
          </a:p>
        </p:txBody>
      </p:sp>
      <p:cxnSp>
        <p:nvCxnSpPr>
          <p:cNvPr id="41" name="直接连接符 40"/>
          <p:cNvCxnSpPr/>
          <p:nvPr/>
        </p:nvCxnSpPr>
        <p:spPr>
          <a:xfrm>
            <a:off x="411695" y="2518913"/>
            <a:ext cx="983411" cy="0"/>
          </a:xfrm>
          <a:prstGeom prst="line">
            <a:avLst/>
          </a:prstGeom>
          <a:ln w="38100"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连接符 41"/>
          <p:cNvCxnSpPr/>
          <p:nvPr/>
        </p:nvCxnSpPr>
        <p:spPr>
          <a:xfrm>
            <a:off x="1101913" y="2271473"/>
            <a:ext cx="379561" cy="0"/>
          </a:xfrm>
          <a:prstGeom prst="line">
            <a:avLst/>
          </a:prstGeom>
          <a:ln w="38100"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" name="图形 53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830955" y="763694"/>
            <a:ext cx="268506" cy="268506"/>
          </a:xfrm>
          <a:prstGeom prst="rect">
            <a:avLst/>
          </a:prstGeom>
        </p:spPr>
      </p:pic>
      <p:pic>
        <p:nvPicPr>
          <p:cNvPr id="55" name="图形 54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11086082" y="6011689"/>
            <a:ext cx="246232" cy="246232"/>
          </a:xfrm>
          <a:prstGeom prst="rect">
            <a:avLst/>
          </a:prstGeom>
        </p:spPr>
      </p:pic>
      <p:cxnSp>
        <p:nvCxnSpPr>
          <p:cNvPr id="56" name="直接连接符 55"/>
          <p:cNvCxnSpPr/>
          <p:nvPr/>
        </p:nvCxnSpPr>
        <p:spPr>
          <a:xfrm>
            <a:off x="10736186" y="4572796"/>
            <a:ext cx="983411" cy="0"/>
          </a:xfrm>
          <a:prstGeom prst="line">
            <a:avLst/>
          </a:prstGeom>
          <a:ln w="38100"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接连接符 56"/>
          <p:cNvCxnSpPr/>
          <p:nvPr/>
        </p:nvCxnSpPr>
        <p:spPr>
          <a:xfrm>
            <a:off x="11426404" y="4325356"/>
            <a:ext cx="379561" cy="0"/>
          </a:xfrm>
          <a:prstGeom prst="line">
            <a:avLst/>
          </a:prstGeom>
          <a:ln w="38100"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3" name="组合 62"/>
          <p:cNvGrpSpPr/>
          <p:nvPr/>
        </p:nvGrpSpPr>
        <p:grpSpPr>
          <a:xfrm>
            <a:off x="3349122" y="2679531"/>
            <a:ext cx="758330" cy="1509396"/>
            <a:chOff x="4355021" y="1468708"/>
            <a:chExt cx="758330" cy="1509396"/>
          </a:xfrm>
        </p:grpSpPr>
        <p:sp>
          <p:nvSpPr>
            <p:cNvPr id="58" name="星形: 五角 57"/>
            <p:cNvSpPr/>
            <p:nvPr/>
          </p:nvSpPr>
          <p:spPr>
            <a:xfrm>
              <a:off x="4652433" y="2517186"/>
              <a:ext cx="460918" cy="460918"/>
            </a:xfrm>
            <a:prstGeom prst="star5">
              <a:avLst/>
            </a:prstGeom>
            <a:solidFill>
              <a:srgbClr val="FF62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60" name="星形: 五角 59"/>
            <p:cNvSpPr/>
            <p:nvPr/>
          </p:nvSpPr>
          <p:spPr>
            <a:xfrm>
              <a:off x="4355021" y="2208794"/>
              <a:ext cx="320445" cy="320445"/>
            </a:xfrm>
            <a:prstGeom prst="star5">
              <a:avLst/>
            </a:prstGeom>
            <a:solidFill>
              <a:srgbClr val="60A8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1" name="星形: 五角 60"/>
            <p:cNvSpPr/>
            <p:nvPr/>
          </p:nvSpPr>
          <p:spPr>
            <a:xfrm>
              <a:off x="4431095" y="1794975"/>
              <a:ext cx="228299" cy="228299"/>
            </a:xfrm>
            <a:prstGeom prst="star5">
              <a:avLst/>
            </a:prstGeom>
            <a:solidFill>
              <a:srgbClr val="FFC7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2" name="星形: 五角 61"/>
            <p:cNvSpPr/>
            <p:nvPr/>
          </p:nvSpPr>
          <p:spPr>
            <a:xfrm>
              <a:off x="4771591" y="1468708"/>
              <a:ext cx="160111" cy="160111"/>
            </a:xfrm>
            <a:prstGeom prst="star5">
              <a:avLst/>
            </a:prstGeom>
            <a:solidFill>
              <a:srgbClr val="0045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75" name="组合 74"/>
          <p:cNvGrpSpPr/>
          <p:nvPr/>
        </p:nvGrpSpPr>
        <p:grpSpPr>
          <a:xfrm flipH="1">
            <a:off x="8212601" y="2639883"/>
            <a:ext cx="758330" cy="1509396"/>
            <a:chOff x="4355021" y="1468708"/>
            <a:chExt cx="758330" cy="1509396"/>
          </a:xfrm>
        </p:grpSpPr>
        <p:sp>
          <p:nvSpPr>
            <p:cNvPr id="76" name="星形: 五角 75"/>
            <p:cNvSpPr/>
            <p:nvPr/>
          </p:nvSpPr>
          <p:spPr>
            <a:xfrm>
              <a:off x="4652433" y="2517186"/>
              <a:ext cx="460918" cy="460918"/>
            </a:xfrm>
            <a:prstGeom prst="star5">
              <a:avLst/>
            </a:prstGeom>
            <a:solidFill>
              <a:srgbClr val="FF62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77" name="星形: 五角 76"/>
            <p:cNvSpPr/>
            <p:nvPr/>
          </p:nvSpPr>
          <p:spPr>
            <a:xfrm>
              <a:off x="4355021" y="2208794"/>
              <a:ext cx="320445" cy="320445"/>
            </a:xfrm>
            <a:prstGeom prst="star5">
              <a:avLst/>
            </a:prstGeom>
            <a:solidFill>
              <a:srgbClr val="60A8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8" name="星形: 五角 77"/>
            <p:cNvSpPr/>
            <p:nvPr/>
          </p:nvSpPr>
          <p:spPr>
            <a:xfrm>
              <a:off x="4431095" y="1794975"/>
              <a:ext cx="228299" cy="228299"/>
            </a:xfrm>
            <a:prstGeom prst="star5">
              <a:avLst/>
            </a:prstGeom>
            <a:solidFill>
              <a:srgbClr val="FFC7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9" name="星形: 五角 78"/>
            <p:cNvSpPr/>
            <p:nvPr/>
          </p:nvSpPr>
          <p:spPr>
            <a:xfrm>
              <a:off x="4771591" y="1468708"/>
              <a:ext cx="160111" cy="160111"/>
            </a:xfrm>
            <a:prstGeom prst="star5">
              <a:avLst/>
            </a:prstGeom>
            <a:solidFill>
              <a:srgbClr val="0045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</p:spTree>
    <p:custDataLst>
      <p:tags r:id="rId7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333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49"/>
                            </p:stCondLst>
                            <p:childTnLst>
                              <p:par>
                                <p:cTn id="1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: 圆角 4"/>
          <p:cNvSpPr/>
          <p:nvPr/>
        </p:nvSpPr>
        <p:spPr>
          <a:xfrm>
            <a:off x="527050" y="764540"/>
            <a:ext cx="4229735" cy="584835"/>
          </a:xfrm>
          <a:prstGeom prst="roundRect">
            <a:avLst/>
          </a:prstGeom>
          <a:solidFill>
            <a:srgbClr val="FFD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频度副词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frequency adverb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zh-CN" sz="2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02777" y="150337"/>
            <a:ext cx="269430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Grammar Focus</a:t>
            </a:r>
            <a:endParaRPr lang="zh-CN" alt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本框 23"/>
          <p:cNvSpPr txBox="1">
            <a:spLocks noChangeArrowheads="1"/>
          </p:cNvSpPr>
          <p:nvPr/>
        </p:nvSpPr>
        <p:spPr bwMode="auto">
          <a:xfrm>
            <a:off x="1267279" y="1574347"/>
            <a:ext cx="9777730" cy="230695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Wingdings 2" panose="05020102010507070707" pitchFamily="18" charset="2"/>
              <a:buChar char="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3200" dirty="0">
                <a:latin typeface="微软雅黑" panose="020B0503020204020204" pitchFamily="34" charset="-122"/>
              </a:rPr>
              <a:t>频度副词表示</a:t>
            </a:r>
            <a:r>
              <a:rPr lang="zh-CN" altLang="en-US" sz="3200" dirty="0">
                <a:solidFill>
                  <a:srgbClr val="340AE6"/>
                </a:solidFill>
                <a:latin typeface="微软雅黑" panose="020B0503020204020204" pitchFamily="34" charset="-122"/>
              </a:rPr>
              <a:t>某一动作或状态出现的频率</a:t>
            </a:r>
            <a:r>
              <a:rPr lang="zh-CN" altLang="en-US" sz="3200" dirty="0">
                <a:latin typeface="微软雅黑" panose="020B0503020204020204" pitchFamily="34" charset="-122"/>
              </a:rPr>
              <a:t>，即在一定时间内某一动作或状态重复出现的次数，常用来回答</a:t>
            </a:r>
            <a:r>
              <a:rPr lang="en-US" altLang="zh-CN" sz="3200" dirty="0">
                <a:cs typeface="Times New Roman" panose="02020603050405020304" pitchFamily="18" charset="0"/>
              </a:rPr>
              <a:t>how often</a:t>
            </a:r>
            <a:r>
              <a:rPr lang="zh-CN" altLang="zh-CN" sz="3200" dirty="0">
                <a:latin typeface="微软雅黑" panose="020B0503020204020204" pitchFamily="34" charset="-122"/>
              </a:rPr>
              <a:t>的提问。</a:t>
            </a:r>
            <a:endParaRPr lang="zh-CN" altLang="zh-CN" sz="3200" dirty="0">
              <a:latin typeface="微软雅黑" panose="020B0503020204020204" pitchFamily="34" charset="-122"/>
            </a:endParaRPr>
          </a:p>
        </p:txBody>
      </p:sp>
      <p:sp>
        <p:nvSpPr>
          <p:cNvPr id="7" name="文本框 23"/>
          <p:cNvSpPr txBox="1">
            <a:spLocks noChangeArrowheads="1"/>
          </p:cNvSpPr>
          <p:nvPr/>
        </p:nvSpPr>
        <p:spPr bwMode="auto">
          <a:xfrm>
            <a:off x="657678" y="4059114"/>
            <a:ext cx="6320155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Wingdings 2" panose="05020102010507070707" pitchFamily="18" charset="2"/>
              <a:buChar char="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9pPr>
          </a:lstStyle>
          <a:p>
            <a:pPr marL="342900" indent="-34290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dirty="0">
                <a:cs typeface="Times New Roman" panose="02020603050405020304" pitchFamily="18" charset="0"/>
              </a:rPr>
              <a:t>I </a:t>
            </a:r>
            <a:r>
              <a:rPr 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always</a:t>
            </a:r>
            <a:r>
              <a:rPr lang="en-US" dirty="0">
                <a:cs typeface="Times New Roman" panose="02020603050405020304" pitchFamily="18" charset="0"/>
              </a:rPr>
              <a:t> exercise.</a:t>
            </a:r>
            <a:endParaRPr lang="en-US" dirty="0"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dirty="0" smtClean="0">
                <a:cs typeface="Times New Roman" panose="02020603050405020304" pitchFamily="18" charset="0"/>
              </a:rPr>
              <a:t>No</a:t>
            </a:r>
            <a:r>
              <a:rPr lang="en-US" dirty="0">
                <a:cs typeface="Times New Roman" panose="02020603050405020304" pitchFamily="18" charset="0"/>
              </a:rPr>
              <a:t>, I </a:t>
            </a:r>
            <a:r>
              <a:rPr 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never</a:t>
            </a:r>
            <a:r>
              <a:rPr lang="en-US" dirty="0">
                <a:cs typeface="Times New Roman" panose="02020603050405020304" pitchFamily="18" charset="0"/>
              </a:rPr>
              <a:t> go shopping</a:t>
            </a:r>
            <a:r>
              <a:rPr lang="en-US" dirty="0" smtClean="0">
                <a:cs typeface="Times New Roman" panose="02020603050405020304" pitchFamily="18" charset="0"/>
              </a:rPr>
              <a:t>.</a:t>
            </a:r>
            <a:endParaRPr lang="en-US" dirty="0" smtClean="0"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zh-CN" dirty="0">
                <a:cs typeface="Times New Roman" panose="02020603050405020304" pitchFamily="18" charset="0"/>
              </a:rPr>
              <a:t>I go to the movies maybe </a:t>
            </a:r>
            <a:r>
              <a:rPr lang="en-US" altLang="zh-CN" dirty="0">
                <a:solidFill>
                  <a:srgbClr val="FF0000"/>
                </a:solidFill>
                <a:cs typeface="Times New Roman" panose="02020603050405020304" pitchFamily="18" charset="0"/>
              </a:rPr>
              <a:t>once a month</a:t>
            </a:r>
            <a:r>
              <a:rPr lang="en-US" altLang="zh-CN" dirty="0">
                <a:cs typeface="Times New Roman" panose="02020603050405020304" pitchFamily="18" charset="0"/>
              </a:rPr>
              <a:t>.</a:t>
            </a:r>
            <a:endParaRPr lang="en-US" altLang="zh-CN" dirty="0"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en-US" dirty="0">
              <a:cs typeface="Times New Roman" panose="02020603050405020304" pitchFamily="18" charset="0"/>
            </a:endParaRP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5540918" y="3712952"/>
            <a:ext cx="2873829" cy="1131499"/>
          </a:xfrm>
          <a:prstGeom prst="cloudCallout">
            <a:avLst>
              <a:gd name="adj1" fmla="val -82240"/>
              <a:gd name="adj2" fmla="val 30398"/>
            </a:avLst>
          </a:prstGeom>
          <a:solidFill>
            <a:srgbClr val="CC99FF"/>
          </a:solidFill>
          <a:ln w="9525">
            <a:solidFill>
              <a:schemeClr val="tx1"/>
            </a:solidFill>
            <a:round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模 糊</a:t>
            </a:r>
            <a:endParaRPr lang="zh-CN" altLang="en-US" sz="2800" b="1" dirty="0">
              <a:solidFill>
                <a:schemeClr val="bg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频率副词</a:t>
            </a:r>
            <a:endParaRPr lang="zh-CN" altLang="en-US" sz="2800" b="1" dirty="0">
              <a:solidFill>
                <a:schemeClr val="bg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auto">
          <a:xfrm>
            <a:off x="8561631" y="5158319"/>
            <a:ext cx="2940661" cy="1099170"/>
          </a:xfrm>
          <a:prstGeom prst="cloudCallout">
            <a:avLst>
              <a:gd name="adj1" fmla="val -110371"/>
              <a:gd name="adj2" fmla="val 16666"/>
            </a:avLst>
          </a:prstGeom>
          <a:solidFill>
            <a:srgbClr val="666699"/>
          </a:solidFill>
          <a:ln w="9525">
            <a:solidFill>
              <a:schemeClr val="tx1"/>
            </a:solidFill>
            <a:round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800" b="1" dirty="0">
                <a:solidFill>
                  <a:schemeClr val="bg1"/>
                </a:solidFill>
                <a:ea typeface="楷体_GB2312" pitchFamily="49" charset="-122"/>
              </a:rPr>
              <a:t>精确的</a:t>
            </a:r>
            <a:endParaRPr lang="zh-CN" altLang="en-US" sz="2800" b="1" dirty="0">
              <a:solidFill>
                <a:schemeClr val="bg1"/>
              </a:solidFill>
              <a:ea typeface="楷体_GB2312" pitchFamily="49" charset="-122"/>
            </a:endParaRPr>
          </a:p>
          <a:p>
            <a:pPr algn="ctr"/>
            <a:r>
              <a:rPr lang="zh-CN" altLang="en-US" sz="2800" b="1" dirty="0">
                <a:solidFill>
                  <a:schemeClr val="bg1"/>
                </a:solidFill>
                <a:ea typeface="楷体_GB2312" pitchFamily="49" charset="-122"/>
              </a:rPr>
              <a:t>频率副词</a:t>
            </a:r>
            <a:endParaRPr lang="zh-CN" altLang="en-US" sz="2800" b="1" dirty="0">
              <a:solidFill>
                <a:schemeClr val="bg1"/>
              </a:solidFill>
              <a:ea typeface="楷体_GB2312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15091.426771653543,&quot;width&quot;:9757.469291338582}"/>
</p:tagLst>
</file>

<file path=ppt/tags/tag10.xml><?xml version="1.0" encoding="utf-8"?>
<p:tagLst xmlns:p="http://schemas.openxmlformats.org/presentationml/2006/main">
  <p:tag name="KSO_WM_UNIT_TABLE_BEAUTIFY" val="smartTable{625fa5e7-e2e7-4709-a951-e617eb500b3c}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UNIT_TABLE_BEAUTIFY" val="smartTable{b34ef9df-14d2-4e2b-a41c-8fb41dbe86d2}"/>
</p:tagLst>
</file>

<file path=ppt/tags/tag16.xml><?xml version="1.0" encoding="utf-8"?>
<p:tagLst xmlns:p="http://schemas.openxmlformats.org/presentationml/2006/main">
  <p:tag name="KSO_WM_UNIT_PLACING_PICTURE_USER_VIEWPORT" val="{&quot;height&quot;:15091.426771653543,&quot;width&quot;:9757.469291338582}"/>
</p:tagLst>
</file>

<file path=ppt/tags/tag17.xml><?xml version="1.0" encoding="utf-8"?>
<p:tagLst xmlns:p="http://schemas.openxmlformats.org/presentationml/2006/main">
  <p:tag name="KSO_WM_TEMPLATE_CATEGORY" val="custom"/>
  <p:tag name="KSO_WM_TEMPLATE_INDEX" val="160051"/>
</p:tagLst>
</file>

<file path=ppt/tags/tag18.xml><?xml version="1.0" encoding="utf-8"?>
<p:tagLst xmlns:p="http://schemas.openxmlformats.org/presentationml/2006/main">
  <p:tag name="AS_NET" val="4.0.30319.42000"/>
  <p:tag name="AS_OS" val="Microsoft Windows NT 6.1.7601 Service Pack 1"/>
  <p:tag name="AS_RELEASE_DATE" val="2020.05.14"/>
  <p:tag name="AS_TITLE" val="Aspose.Slides for .NET 4.0 Client Profile"/>
  <p:tag name="AS_VERSION" val="20.5"/>
  <p:tag name="KSO_WPP_MARK_KEY" val="85fa477b-3665-4061-bdf4-01cf570b0c8d"/>
  <p:tag name="COMMONDATA" val="eyJoZGlkIjoiODIwMDBhN2ExMDQxYzBkMTU5YzAyMzJiYjY5Yjg3NjMifQ=="/>
</p:tagLst>
</file>

<file path=ppt/tags/tag2.xml><?xml version="1.0" encoding="utf-8"?>
<p:tagLst xmlns:p="http://schemas.openxmlformats.org/presentationml/2006/main">
  <p:tag name="KSO_WM_TEMPLATE_CATEGORY" val="custom"/>
  <p:tag name="KSO_WM_TEMPLATE_INDEX" val="160051"/>
</p:tagLst>
</file>

<file path=ppt/tags/tag3.xml><?xml version="1.0" encoding="utf-8"?>
<p:tagLst xmlns:p="http://schemas.openxmlformats.org/presentationml/2006/main">
  <p:tag name="KSO_WM_UNIT_TABLE_BEAUTIFY" val="smartTable{625fa5e7-e2e7-4709-a951-e617eb500b3c}"/>
  <p:tag name="TABLE_ENDDRAG_ORIGIN_RECT" val="860*410"/>
  <p:tag name="TABLE_ENDDRAG_RECT" val="57*102*860*410"/>
</p:tagLst>
</file>

<file path=ppt/tags/tag4.xml><?xml version="1.0" encoding="utf-8"?>
<p:tagLst xmlns:p="http://schemas.openxmlformats.org/presentationml/2006/main">
  <p:tag name="KSO_WM_UNIT_TABLE_BEAUTIFY" val="smartTable{625fa5e7-e2e7-4709-a951-e617eb500b3c}"/>
  <p:tag name="TABLE_ENDDRAG_ORIGIN_RECT" val="836*344"/>
  <p:tag name="TABLE_ENDDRAG_RECT" val="29*121*836*344"/>
</p:tagLst>
</file>

<file path=ppt/tags/tag5.xml><?xml version="1.0" encoding="utf-8"?>
<p:tagLst xmlns:p="http://schemas.openxmlformats.org/presentationml/2006/main">
  <p:tag name="KSO_WM_UNIT_PLACING_PICTURE_USER_VIEWPORT" val="{&quot;height&quot;:15091.426771653543,&quot;width&quot;:9757.469291338582}"/>
</p:tagLst>
</file>

<file path=ppt/tags/tag6.xml><?xml version="1.0" encoding="utf-8"?>
<p:tagLst xmlns:p="http://schemas.openxmlformats.org/presentationml/2006/main">
  <p:tag name="KSO_WM_TEMPLATE_CATEGORY" val="custom"/>
  <p:tag name="KSO_WM_TEMPLATE_INDEX" val="160051"/>
</p:tagLst>
</file>

<file path=ppt/tags/tag7.xml><?xml version="1.0" encoding="utf-8"?>
<p:tagLst xmlns:p="http://schemas.openxmlformats.org/presentationml/2006/main">
  <p:tag name="KSO_WM_UNIT_PLACING_PICTURE_USER_VIEWPORT" val="{&quot;height&quot;:15091.426771653543,&quot;width&quot;:9757.469291338582}"/>
</p:tagLst>
</file>

<file path=ppt/tags/tag8.xml><?xml version="1.0" encoding="utf-8"?>
<p:tagLst xmlns:p="http://schemas.openxmlformats.org/presentationml/2006/main">
  <p:tag name="KSO_WM_TEMPLATE_CATEGORY" val="custom"/>
  <p:tag name="KSO_WM_TEMPLATE_INDEX" val="160051"/>
</p:tagLst>
</file>

<file path=ppt/tags/tag9.xml><?xml version="1.0" encoding="utf-8"?>
<p:tagLst xmlns:p="http://schemas.openxmlformats.org/presentationml/2006/main">
  <p:tag name="KSO_WM_UNIT_TABLE_BEAUTIFY" val="smartTable{46d76d7b-19c7-414e-b06f-a864735e45a9}"/>
</p:tagLst>
</file>

<file path=ppt/theme/theme1.xml><?xml version="1.0" encoding="utf-8"?>
<a:theme xmlns:a="http://schemas.openxmlformats.org/drawingml/2006/main" name="Office 主题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自定义 2">
      <a:majorFont>
        <a:latin typeface="Times New Roman"/>
        <a:ea typeface="微软雅黑"/>
        <a:cs typeface="Arial"/>
      </a:majorFont>
      <a:minorFont>
        <a:latin typeface="Times New Roman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7084</Words>
  <Application>WPS 演示</Application>
  <PresentationFormat>自定义</PresentationFormat>
  <Paragraphs>543</Paragraphs>
  <Slides>26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41" baseType="lpstr">
      <vt:lpstr>Arial</vt:lpstr>
      <vt:lpstr>宋体</vt:lpstr>
      <vt:lpstr>Wingdings</vt:lpstr>
      <vt:lpstr>Times New Roman</vt:lpstr>
      <vt:lpstr>微软雅黑</vt:lpstr>
      <vt:lpstr>Wingdings 2</vt:lpstr>
      <vt:lpstr>Comic Sans MS</vt:lpstr>
      <vt:lpstr>幼圆</vt:lpstr>
      <vt:lpstr>楷体_GB2312</vt:lpstr>
      <vt:lpstr>新宋体</vt:lpstr>
      <vt:lpstr>Arial Unicode MS</vt:lpstr>
      <vt:lpstr>Calibri</vt:lpstr>
      <vt:lpstr>Berlin Sans FB Demi</vt:lpstr>
      <vt:lpstr>Gulim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tesoon</dc:creator>
  <cp:lastModifiedBy>jy</cp:lastModifiedBy>
  <cp:revision>113</cp:revision>
  <dcterms:created xsi:type="dcterms:W3CDTF">2019-12-03T12:23:00Z</dcterms:created>
  <dcterms:modified xsi:type="dcterms:W3CDTF">2023-09-07T06:59:43Z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2052-11.1.0.14309</vt:lpwstr>
  </property>
  <property fmtid="{D5CDD505-2E9C-101B-9397-08002B2CF9AE}" pid="3" name="ICV">
    <vt:lpwstr>41EAA11195CE40A9B517C3354F5CEDFB</vt:lpwstr>
  </property>
</Properties>
</file>